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56" r:id="rId2"/>
    <p:sldId id="257" r:id="rId3"/>
    <p:sldId id="258" r:id="rId4"/>
    <p:sldId id="260" r:id="rId5"/>
    <p:sldId id="265" r:id="rId6"/>
    <p:sldId id="295" r:id="rId7"/>
    <p:sldId id="259" r:id="rId8"/>
    <p:sldId id="299" r:id="rId9"/>
    <p:sldId id="267" r:id="rId10"/>
    <p:sldId id="268" r:id="rId11"/>
    <p:sldId id="269" r:id="rId12"/>
    <p:sldId id="270" r:id="rId13"/>
    <p:sldId id="271" r:id="rId14"/>
    <p:sldId id="272" r:id="rId15"/>
    <p:sldId id="273" r:id="rId16"/>
    <p:sldId id="274" r:id="rId17"/>
    <p:sldId id="275" r:id="rId18"/>
    <p:sldId id="276" r:id="rId19"/>
    <p:sldId id="302" r:id="rId20"/>
    <p:sldId id="278" r:id="rId21"/>
    <p:sldId id="279" r:id="rId22"/>
    <p:sldId id="280" r:id="rId23"/>
    <p:sldId id="281" r:id="rId24"/>
    <p:sldId id="282" r:id="rId25"/>
    <p:sldId id="283" r:id="rId26"/>
    <p:sldId id="284" r:id="rId27"/>
    <p:sldId id="285" r:id="rId28"/>
    <p:sldId id="286" r:id="rId29"/>
    <p:sldId id="296" r:id="rId30"/>
    <p:sldId id="297" r:id="rId31"/>
    <p:sldId id="287" r:id="rId32"/>
    <p:sldId id="288" r:id="rId33"/>
    <p:sldId id="289" r:id="rId34"/>
    <p:sldId id="301" r:id="rId35"/>
    <p:sldId id="300" r:id="rId36"/>
    <p:sldId id="261" r:id="rId37"/>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Quattrocento Sans" panose="020B05020500000200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tlin Berns" initials="KB" lastIdx="26" clrIdx="0">
    <p:extLst>
      <p:ext uri="{19B8F6BF-5375-455C-9EA6-DF929625EA0E}">
        <p15:presenceInfo xmlns:p15="http://schemas.microsoft.com/office/powerpoint/2012/main" userId="a6084f6853df2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B9"/>
    <a:srgbClr val="F8BE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8"/>
    <p:restoredTop sz="37241"/>
  </p:normalViewPr>
  <p:slideViewPr>
    <p:cSldViewPr snapToGrid="0">
      <p:cViewPr varScale="1">
        <p:scale>
          <a:sx n="32" d="100"/>
          <a:sy n="32" d="100"/>
        </p:scale>
        <p:origin x="4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19150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Hello students and citizen scientists! We are so happy you have decided to participate in this project.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The basic idea of the project is to document what access to free drinking water looks like in schools – or other community settings in which you are assessing the quality of drinking water access.  However, throughout this webinar we will describe the process as it would happen in a school.</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You are going to be data collectors for this important project </a:t>
            </a:r>
            <a:r>
              <a:rPr lang="en-US" sz="1200" b="0" i="0" u="none" strike="noStrike" cap="none" dirty="0">
                <a:solidFill>
                  <a:srgbClr val="FF0000"/>
                </a:solidFill>
                <a:latin typeface="Calibri"/>
                <a:ea typeface="Calibri"/>
                <a:cs typeface="Calibri"/>
                <a:sym typeface="Calibri"/>
              </a:rPr>
              <a:t>so that you or your group leaders can convey meaningful information about drinking water access to school administrators or a variety of other decision makers.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55" name="Shape 55"/>
          <p:cNvSpPr txBox="1">
            <a:spLocks noGrp="1"/>
          </p:cNvSpPr>
          <p:nvPr>
            <p:ph type="hdr" idx="3"/>
          </p:nvPr>
        </p:nvSpPr>
        <p:spPr>
          <a:xfrm>
            <a:off x="0" y="0"/>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 name="Shape 56"/>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a:solidFill>
                  <a:schemeClr val="dk1"/>
                </a:solidFill>
                <a:latin typeface="Calibri"/>
                <a:ea typeface="Calibri"/>
                <a:cs typeface="Calibri"/>
                <a:sym typeface="Calibri"/>
              </a:rPr>
              <a:t>10/4/16 15:16</a:t>
            </a:r>
          </a:p>
        </p:txBody>
      </p:sp>
      <p:sp>
        <p:nvSpPr>
          <p:cNvPr id="57" name="Shape 57"/>
          <p:cNvSpPr txBox="1">
            <a:spLocks noGrp="1"/>
          </p:cNvSpPr>
          <p:nvPr>
            <p:ph type="ftr" idx="11"/>
          </p:nvPr>
        </p:nvSpPr>
        <p:spPr>
          <a:xfrm>
            <a:off x="0" y="8685213"/>
            <a:ext cx="61721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 2007 Microsoft Corporation. All rights reserved. Microsoft, Windows, Windows Vista and other product names are or may be registered trademarks and/or trademarks in the U.S. and/or other countries.</a:t>
            </a:r>
          </a:p>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b="0" i="0" u="none" strike="noStrike" cap="none">
                <a:solidFill>
                  <a:srgbClr val="000000"/>
                </a:solidFill>
                <a:latin typeface="Calibri"/>
                <a:ea typeface="Calibri"/>
                <a:cs typeface="Calibri"/>
                <a:sym typeface="Calibri"/>
              </a:rPr>
            </a:br>
            <a:r>
              <a:rPr lang="en-US" sz="500" b="0" i="0" u="none" strike="noStrike" cap="none">
                <a:solidFill>
                  <a:srgbClr val="000000"/>
                </a:solidFill>
                <a:latin typeface="Calibri"/>
                <a:ea typeface="Calibri"/>
                <a:cs typeface="Calibri"/>
                <a:sym typeface="Calibri"/>
              </a:rPr>
              <a:t>MICROSOFT MAKES NO WARRANTIES, EXPRESS, IMPLIED OR STATUTORY, AS TO THE INFORMATION IN THIS PRESENTATION.</a:t>
            </a:r>
          </a:p>
          <a:p>
            <a:pPr marL="0" marR="0" lvl="0" indent="0" algn="l" rtl="0">
              <a:spcBef>
                <a:spcPts val="0"/>
              </a:spcBef>
              <a:buSzPct val="25000"/>
              <a:buNone/>
            </a:pPr>
            <a:endParaRPr sz="500" b="0" i="0" u="none" strike="noStrike" cap="none">
              <a:solidFill>
                <a:schemeClr val="dk1"/>
              </a:solidFill>
              <a:latin typeface="Calibri"/>
              <a:ea typeface="Calibri"/>
              <a:cs typeface="Calibri"/>
              <a:sym typeface="Calibri"/>
            </a:endParaRPr>
          </a:p>
        </p:txBody>
      </p:sp>
      <p:sp>
        <p:nvSpPr>
          <p:cNvPr id="58" name="Shape 58"/>
          <p:cNvSpPr txBox="1">
            <a:spLocks noGrp="1"/>
          </p:cNvSpPr>
          <p:nvPr>
            <p:ph type="sldNum" idx="12"/>
          </p:nvPr>
        </p:nvSpPr>
        <p:spPr>
          <a:xfrm>
            <a:off x="6172198" y="8685213"/>
            <a:ext cx="684213"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360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This slide shows you the different supplies that you’ll need to carry out the project.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You’ll need to have a smart phone or a digital camera that is fully charged before you get started.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You need to have a blue or black pen as well as a red one, you’ll need to have a pair of scissors, you’ll need to have some tape.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You’ll need the large source information card that I talked about briefly, the small photo type cards that you’ll be cutting out, sticky notes like the ones shown here in the photo. These are just little post it notes that have the little sticky part to them. If you don’t have sticky notes, little pieces of plain paper and tape will work just fine. And then we also would like you to have both a tape measure and a standard ruler.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Your teacher or advisor will help you gather these things up.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2281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We’re going to be talking a lot about water sources when we review the steps in the protocol, and we wanted to take a minute to define exactly what we mean when we talk about water sources.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First of all, we are only interested in water that is offered in the schools that is free to students. If drinking water is sold in vending machines, you may also choose to take photos that document the availability and price of bottled beverages.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This slide gives you examples of the kinds of water sources that you might be seeing in the different schools that you are going to be visiting. There is one of these really nifty combination water fountain and water bottle fillers up in the left corner, I don’t know if all of you have seen these or not but they are wonderful they have actually two places on the fixture where water is dispensed and just going around the slide a little bit, there are all kinds of varieties of fountains that have multiple spouts or in the lower left the single spout variety that you are probably most familiar with. In some of the classrooms you are likely to see sinks that have one fixture attached to them specifically for drinking. There are pitchers, there are five gallon jug coolers, a variety of things.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You may or may not see all of these in the schools and you also may see some things that are not identified here on this slide, but this will hopefully give you an idea of the kinds of water sources that we are looking for.</a:t>
            </a:r>
          </a:p>
          <a:p>
            <a:pPr marL="0" marR="0" lvl="0" indent="0" algn="l" rtl="0">
              <a:spcBef>
                <a:spcPts val="0"/>
              </a:spcBef>
              <a:buSzPct val="25000"/>
              <a:buNone/>
            </a:pPr>
            <a:endParaRPr lang="en-US" dirty="0"/>
          </a:p>
        </p:txBody>
      </p:sp>
      <p:sp>
        <p:nvSpPr>
          <p:cNvPr id="196" name="Shape 1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929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Let’s start going through the steps. You should follow along on your 10 page protocol document and we’re going to start with step 1, which is on the second page of the protocol, and this is where you are going to be mapping and labeling the different water sources that you will eventually be photographing.</a:t>
            </a:r>
          </a:p>
          <a:p>
            <a:pPr lvl="0">
              <a:spcBef>
                <a:spcPts val="0"/>
              </a:spcBef>
              <a:buNone/>
            </a:pPr>
            <a:endParaRPr dirty="0"/>
          </a:p>
        </p:txBody>
      </p:sp>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314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The first thing that you will need to do is get a floor plan of the school. In our research, we’ve found that these are usually available at the front desk so if you just ask the administrator or the students who are working the front desk for the floor plan of the school, they ought to be able to get one for you.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0" i="0" dirty="0"/>
              <a:t>The list on this slide details the water sources photographed in our initial research study, but it is not required that this list be adhered to strictly. It is just meant to give you ideas about the types of water sources your group might be interested in for this project. It will be up to the discretion of you and/or your advisor</a:t>
            </a:r>
            <a:r>
              <a:rPr lang="en-US" sz="1200" b="0" i="0" u="none" strike="noStrike" cap="none" dirty="0">
                <a:solidFill>
                  <a:schemeClr val="dk1"/>
                </a:solidFill>
                <a:latin typeface="Calibri"/>
                <a:cs typeface="Calibri"/>
                <a:sym typeface="Calibri"/>
              </a:rPr>
              <a:t> to </a:t>
            </a:r>
            <a:r>
              <a:rPr lang="en-US" sz="1200" b="0" i="0" u="none" strike="noStrike" cap="none" dirty="0">
                <a:solidFill>
                  <a:schemeClr val="dk1"/>
                </a:solidFill>
                <a:latin typeface="Calibri"/>
                <a:ea typeface="Calibri"/>
                <a:cs typeface="Calibri"/>
                <a:sym typeface="Calibri"/>
              </a:rPr>
              <a:t>determine your own list of what to include.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0" i="0" dirty="0"/>
              <a:t>For example, you may plan only to include the water sources required by the Child Nutrition Act in the places where meals are served.  Or you may be planning to include every drinking water source on campus – or some agreed-upon sample or sub-set of all of these.  Whatever you are photographing, make sure you are all in agreement about how you’ve defined them, and then make sure each is correctly mapped and labeled for future reference.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1"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1" u="none" strike="noStrike" cap="none" dirty="0" err="1">
                <a:solidFill>
                  <a:schemeClr val="dk1"/>
                </a:solidFill>
                <a:latin typeface="Calibri"/>
                <a:ea typeface="Calibri"/>
                <a:cs typeface="Calibri"/>
                <a:sym typeface="Calibri"/>
              </a:rPr>
              <a:t>It’,s</a:t>
            </a:r>
            <a:r>
              <a:rPr lang="en-US" sz="1200" b="0" i="1" u="none" strike="noStrike" cap="none" dirty="0">
                <a:solidFill>
                  <a:schemeClr val="dk1"/>
                </a:solidFill>
                <a:latin typeface="Calibri"/>
                <a:ea typeface="Calibri"/>
                <a:cs typeface="Calibri"/>
                <a:sym typeface="Calibri"/>
              </a:rPr>
              <a:t> really important that in addition to any fixed water fountain or water sources that are in the cafeteria area, you are also capturing anything that is put out specifically during meal service in the way of free drinking water. For example, if food service staff put out pitchers of water, or they put out bottled water on the counter, we want you to be able to photograph and document those items as well. SO you’ll need to check with the food service staff or some other knowledgeable person in the school to find out if indeed they are putting additional water out during meal time for breakfast and lunch and if they are, on the map, put a mark for each pitcher that they tell you is typically put out and then also a dot for any collection of water bottles that would be put out for students to choose.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1"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1" u="none" strike="noStrike" cap="none" dirty="0">
                <a:solidFill>
                  <a:schemeClr val="dk1"/>
                </a:solidFill>
                <a:latin typeface="Calibri"/>
                <a:ea typeface="Calibri"/>
                <a:cs typeface="Calibri"/>
                <a:sym typeface="Calibri"/>
              </a:rPr>
              <a:t>We want to make sure that you are choosing water sources that are used for drinking so for example if you go into an arts and crafts room and there is a sink there that’s clearly just used for the activities of the class but nobody is drinking from it, that wouldn’t be one that you would choose to photograph.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200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i="0" dirty="0"/>
              <a:t>The next step is to assign numbers on the map to each water source.  So you’ve got this great map in front of you that has all these dots all over it, and now we want you to give each one of them a unique number. Just go around your map and write consecutive numbers by each water source, and in this step, again, each water source only gets one overall number, regardless of how many spouts are on it.</a:t>
            </a:r>
          </a:p>
          <a:p>
            <a:pPr lvl="0">
              <a:spcBef>
                <a:spcPts val="0"/>
              </a:spcBef>
              <a:buNone/>
            </a:pPr>
            <a:endParaRPr dirty="0"/>
          </a:p>
        </p:txBody>
      </p:sp>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188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Now the next step is where you assign a unique letter for each spout. For those water sources that do indeed have two or more places on the fixture where water is dispensed, you’re going to assign a letter, starting with “A”. There might also be a pair of water fountains together at that water source location, and you would also assign different letters to the separate spouts on those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So the two fountains together are one water source but their spouts will have different letters. It’s not very likely that you’re going to have one that has more than two spouts - you might - but still assign consecutive letters to the spouts and write those right on your map. Now if a water source only has one spout, like the one in the lower right hand corner, you’re not going to need to assign any letters at all, you can completely skip this step for any given fountain that only has one spout.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 also wanted to take a moment here to emphasize the importance of labeling the map accurately as well. </a:t>
            </a:r>
            <a:r>
              <a:rPr lang="en-US" sz="1200" b="0" i="0" u="none" strike="noStrike" kern="1200" cap="none" dirty="0">
                <a:solidFill>
                  <a:schemeClr val="dk1"/>
                </a:solidFill>
                <a:effectLst/>
                <a:latin typeface="Calibri"/>
                <a:ea typeface="Calibri"/>
                <a:cs typeface="Calibri"/>
                <a:sym typeface="Calibri"/>
              </a:rPr>
              <a:t>The codes on the source information cards and the sticky notes that you will make next identify which water source is being photographed and where it is located. The photos themselves and photo type cards indicate what the conditions of that water source are. Rather than guessing where the fixtures are later on, based on backgrounds in the photos, it is better to be absolutely sure by having a map clearly labeled with each water source. This way, the source information cards and sticky notes in the photos can be matched with the map. For example, knowing that outdoor water sources or classroom water sources are consistently broken or dirty is very useful information! This also means that the map needs to be legible when it is uploaded. Please write neatly and large enough!</a:t>
            </a:r>
            <a:endParaRPr lang="en-US" b="0" i="0" dirty="0"/>
          </a:p>
          <a:p>
            <a:pPr lvl="0">
              <a:spcBef>
                <a:spcPts val="0"/>
              </a:spcBef>
              <a:buNone/>
            </a:pPr>
            <a:endParaRPr dirty="0"/>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42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Steps 2, 3 and 4 are all about creating labels for your photos so that each picture is correctly identified for later use.  So first let’s look at step 2. You’ll find it on on page 4 of your protocol and this is where you’re creating what we call source information cards. </a:t>
            </a:r>
          </a:p>
          <a:p>
            <a:pPr lvl="0">
              <a:spcBef>
                <a:spcPts val="0"/>
              </a:spcBef>
              <a:buNone/>
            </a:pPr>
            <a:endParaRPr dirty="0"/>
          </a:p>
        </p:txBody>
      </p:sp>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510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this is what a source information card looks like. You will create one of these for every single water source that you photograph and it will serve as a kind of cover sheet for the rest of the photos you will take of that water source. Let’s take a look at all of the things that are on this card. </a:t>
            </a:r>
            <a:br>
              <a:rPr lang="en-US" b="0" i="0" dirty="0"/>
            </a:b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Starting in the upper left hand corner, you’ve got a school ID, this is a code that </a:t>
            </a:r>
            <a:r>
              <a:rPr lang="en-US" b="0" i="0" strike="noStrike" dirty="0"/>
              <a:t>your advisors are</a:t>
            </a:r>
            <a:r>
              <a:rPr lang="en-US" b="0" i="0" dirty="0"/>
              <a:t> going to provide to you and will most likely be a three letter code that has some of the letters of the name of this particular school on it.  They will give that to you and you’ll put that school ID on every source information card for each water fixture or water source that you’re going to be photographing in that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Next to the school ID, is the water source number, and this is that number that you’ve assigned that water source on the map that you just created.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In the same box as the spout letter, also include on what floor of the building the source is located as well as a general description of where this is located. An example of this would be something like “2</a:t>
            </a:r>
            <a:r>
              <a:rPr lang="en-US" b="0" i="0" baseline="30000" dirty="0"/>
              <a:t>nd</a:t>
            </a:r>
            <a:r>
              <a:rPr lang="en-US" b="0" i="0" dirty="0"/>
              <a:t> floor, end of hallway near restrooms.” Then comes the water spout letters, if that particular source has more than one spout.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Looking at the bottom row, you write the date, and record the time that you started photographing this water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In the last box, record the camera or smartphone make and model you used to take the photograph, and you don’t have to get real fancy or real detailed here, simply record if it’s an iPhone, or what kind of smart phone it is or what kind of a digital camera it is. Is it a Canon? That kind of a thing is all you need to put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then on the bottom of the form, you’ll simply put a check mark in the area where the water source is located.</a:t>
            </a:r>
          </a:p>
          <a:p>
            <a:pPr lvl="0">
              <a:spcBef>
                <a:spcPts val="0"/>
              </a:spcBef>
              <a:buNone/>
            </a:pPr>
            <a:endParaRPr dirty="0"/>
          </a:p>
        </p:txBody>
      </p:sp>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27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Here’s a quick look at what a completed card looks like with all the different parts filled in.  You can see on this card for this water source, there are three different spouts, and in the upper right hand corner of the information card you’ve got the letters A, B and C.</a:t>
            </a:r>
          </a:p>
          <a:p>
            <a:pPr lvl="0">
              <a:spcBef>
                <a:spcPts val="0"/>
              </a:spcBef>
              <a:buNone/>
            </a:pPr>
            <a:endParaRPr dirty="0"/>
          </a:p>
        </p:txBody>
      </p:sp>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107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i="0" dirty="0"/>
              <a:t>And once again you will be creating one of these cards for each different water source that you photograph.</a:t>
            </a:r>
          </a:p>
          <a:p>
            <a:pPr marL="0" marR="0" lvl="0" indent="0" algn="l" rtl="0">
              <a:spcBef>
                <a:spcPts val="0"/>
              </a:spcBef>
              <a:buSzPct val="25000"/>
              <a:buNone/>
            </a:pPr>
            <a:endParaRPr lang="en-US" dirty="0"/>
          </a:p>
        </p:txBody>
      </p:sp>
      <p:sp>
        <p:nvSpPr>
          <p:cNvPr id="196" name="Shape 1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73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b="0" i="0" dirty="0"/>
              <a:t>Why is this topic so important? Because, as I think you all know, it is healthier to drink plain water instead of soda and other sugar</a:t>
            </a:r>
            <a:r>
              <a:rPr lang="en-US" b="0" i="0" strike="noStrike" dirty="0"/>
              <a:t>-sweetened</a:t>
            </a:r>
            <a:r>
              <a:rPr lang="en-US" b="0" i="0" dirty="0"/>
              <a:t> beverages, or SSBs for short. And the slide shows some of the reasons. </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US" b="0" i="0" dirty="0"/>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b="0" i="0" dirty="0"/>
              <a:t>Plain water as your main thirst quencher benefits your oral health, your cognition and mood, and elimination of toxins from the body. </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US" b="0" i="0" dirty="0"/>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b="0" i="0" dirty="0"/>
              <a:t>Cutting back on </a:t>
            </a:r>
            <a:r>
              <a:rPr lang="en-US" b="0" i="0" strike="noStrike" dirty="0"/>
              <a:t>SSBs </a:t>
            </a:r>
            <a:r>
              <a:rPr lang="en-US" b="0" i="0" dirty="0"/>
              <a:t>also improves oral health, can help you lose weight, and help you avoid metabolic disease like type 2 diabetes and fatty liver disease.</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US" b="0" i="0" dirty="0"/>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b="0" i="0" dirty="0"/>
              <a:t>But what if there is poor access to no-charge water in the place where you spend most of the day? It’s difficult if the only appealing water is bottled water that you have to pay for.</a:t>
            </a:r>
          </a:p>
          <a:p>
            <a:pPr lvl="0">
              <a:spcBef>
                <a:spcPts val="0"/>
              </a:spcBef>
              <a:buClr>
                <a:schemeClr val="dk1"/>
              </a:buClr>
              <a:buSzPct val="25000"/>
              <a:buFont typeface="Arial"/>
              <a:buNone/>
            </a:pPr>
            <a:endParaRPr lang="en-US" dirty="0"/>
          </a:p>
        </p:txBody>
      </p:sp>
      <p:sp>
        <p:nvSpPr>
          <p:cNvPr id="65" name="Shape 6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1284486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Moving on to step number 3, this is where you’re creating source labels, and you can follow along here on protocol page 5. Now, this is the step where you will need those sticky notes – the post it notes or the plain pieces of paper and tape to make these source labels.</a:t>
            </a:r>
          </a:p>
          <a:p>
            <a:pPr lvl="0">
              <a:spcBef>
                <a:spcPts val="0"/>
              </a:spcBef>
              <a:buNone/>
            </a:pPr>
            <a:endParaRPr dirty="0"/>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1028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You’re going to create one of these for each </a:t>
            </a:r>
            <a:r>
              <a:rPr lang="en-US" b="0" i="0" strike="noStrike" dirty="0"/>
              <a:t>spout, and you’ll use it in every photo you take of that spout</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Each sticky note will include again that school ID which is the three letters that will be provided to you that identify the school that you’re in, the water source number, again that’s the number on the map that you gave that water source, and then the spout letter if there is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information on these source labels should correspond with the information on the top half of your source information card.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you can see for example in the big photo in the middle of this slide, the photographed fountain is actually the sink with the two spouts and so they’ve got the HUB which is the school ID, 3 which is the number on the map that was assigned to that sink area, and then spout a and spout b. </a:t>
            </a:r>
          </a:p>
          <a:p>
            <a:pPr lvl="0">
              <a:spcBef>
                <a:spcPts val="0"/>
              </a:spcBef>
              <a:buNone/>
            </a:pPr>
            <a:endParaRPr dirty="0"/>
          </a:p>
        </p:txBody>
      </p:sp>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713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now we’re going to be creating photo type cards. This is also on page 5 of your protocol.</a:t>
            </a:r>
          </a:p>
          <a:p>
            <a:pPr lvl="0">
              <a:spcBef>
                <a:spcPts val="0"/>
              </a:spcBef>
              <a:buNone/>
            </a:pPr>
            <a:endParaRPr dirty="0"/>
          </a:p>
        </p:txBody>
      </p:sp>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773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what you’ll be doing here is simply cutting out the six photo cards from the sheet of paper that was provided with these already printed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Or instead of printing them out and cutting them, you can also make your own using your little sticky notes or slips of paper if that is easier.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purpose of these is to identify the type of photo that you are taking, and we’ll be talking about that in a little bit more detail in a bit.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These cards basically </a:t>
            </a:r>
            <a:r>
              <a:rPr lang="en-US" b="0" i="0" strike="noStrike" dirty="0"/>
              <a:t>identify </a:t>
            </a:r>
            <a:r>
              <a:rPr lang="en-US" b="0" i="0" dirty="0"/>
              <a:t>what you are focusing on when you are taking this particular photo. You are going to be including one of these in every single photo that you take, except the very first photo that we’ll talk about</a:t>
            </a:r>
            <a:r>
              <a:rPr lang="en-US" i="1" dirty="0"/>
              <a:t>.</a:t>
            </a:r>
          </a:p>
          <a:p>
            <a:pPr lvl="0">
              <a:spcBef>
                <a:spcPts val="0"/>
              </a:spcBef>
              <a:buNone/>
            </a:pPr>
            <a:endParaRPr dirty="0"/>
          </a:p>
        </p:txBody>
      </p:sp>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741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Alright! Now we are getting to the fun part where we’re actually going to start taking the photographs.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you jump to page 6 on your protocol, you can follow along.  There are 7 types of photos and hopefully by now you have seen the little video clip of Sasha and Sophie taking all of these different types of photos so you have an idea of what the process actually is going to look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As you’re taking the pictures, please check the quality of each photo before proceeding to the next one. If it’s a little blurry or you can’t actually see what is going on in the photo at that water source, and this includes the visibility of the labels and cards that should be in view as well, so if something is not quite clear enough, go ahead and re-take photos as necessary to get a clearer, more visible one.</a:t>
            </a:r>
            <a:endParaRPr b="0" i="0" dirty="0"/>
          </a:p>
        </p:txBody>
      </p:sp>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12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Even though there are 7 types of photos, you will not always be taking all 7 photos for each water station.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It will really depend on what’s going on with the water source, and that will become a little bit more clear as we go through the different types of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first photo that you’re going to take is called a source information photo and you will always take one of these for every single water source. To do this you just step back from the water source and take a photo that shows both the water source and that big source information card that you created earlier on, and you can see an example of that photo here on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Next you will always take one called a distance photo.  What you’ll do here is use the tape measure to mark off ten feet from the water source.  Be sure in this photo that you include the surrounding area so we get a really good idea of what is happening in the environment of that water source. Are there posters? Is there a garbage can? Are there cups? What other kinds of things are surrounding that particular water station?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next type of photo is what we are calling a poster photo. Now, the purpose of these is to show any kinds of promotional material or posters around the station that are encouraging students to drink water or talking about water in any kind of way. Now these could be posters, there might be a bulletin board nearby, there may be little signage around, but we want you to take a close up of each promotional poster or sign. Again, being sure to include the source label and the photo type card in each photo.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there are no promotional materials, you won’t be taking any of these 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2196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next kind of photo to take is called a “cups” photo.  Here you to capture any cups that are near the water source. We want to see the size of the cup so you will take two photos. One of the photos will be taken with the ruler you have standing upright by the cup, as shown here in that first photo. And the second will be taken with the ruler across the top of the cup so that we can see the width of the cup. Make sure the edge of the ruler matches up with the edge of the cup so that the measurement starts from zero.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there are no cups you of course won’t be taking any of these photos. If you know this source normally provides cups but they are ”out” that day, take a photo of the empty cup dispenser.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next kind of photo that you will take is what we are calling a “close” photo, and you will always take one of these for each water source.  Use the tape measure to measure about 18 inches away from the water source.  The purpose of this photo is to show the general condition of the fountain.  In other words, whether the basin and each spout are clean or dirty. If there are multiple spouts, take photos of each one of the spouts. Again, include the source label and photo type card in each photo as shown here. Just a reminder here, especially with these close up photos of the cups and the spout that you just took, and the other close ups that you will be taking next, be sure to check that the photos are clear and we can see what’s in the picture before you move on to the next one.</a:t>
            </a:r>
            <a:endParaRPr b="0" i="0" dirty="0"/>
          </a:p>
        </p:txBody>
      </p:sp>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860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next type of photo is what we’re labeling as “dirty.”  In this photo, you are focusing on unclean characteristics of the water source. These could include leaves or gum, hair or rust. Anything in the water source that is unappealing.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Take as many photos as you need to really capture these unpleasant characteristics of the fountain.  Be sure again to include the photo type card and the source label in each photo.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If you’re photographing a water source that looks clean, it looks pretty darn good, you don’t need to take these particular photos.</a:t>
            </a:r>
          </a:p>
          <a:p>
            <a:pPr lvl="0">
              <a:spcBef>
                <a:spcPts val="0"/>
              </a:spcBef>
              <a:buNone/>
            </a:pPr>
            <a:endParaRPr dirty="0"/>
          </a:p>
        </p:txBody>
      </p:sp>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841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9" name="Shape 3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Finally, always take a photo that we are calling the “dispense” photo. The purpose of these photos is to show how well the water flow is working at a particular water station.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You’ve all seen water fountains where you push the button or turn the knob and you practically have to put your mouth on the spout to get any water.   We want to capture that kind of thing, but we also want to capture good things that are happening with fountains as well. So the first thing that you will do is completely press or turn the knob to dispense the water. Now, if the water flow is erratic, we’d like you to take several photos that show the different things that are going on with the water arch or the stream.  Try to get a picture when the water flow is high and when it is low.  But if the stream is good and strong, and it is not erratic, one photo is going to be just fine.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If the water source is broken or empty, and we’ve all seen those too, and what we mean by this is there is no water that is dispensing or it’s a container, for example a bottle cooler, that has no water in it, take a picture of your hand pressing the button, pulling the lever, or turning the knob, so you can demonstrate to us in the photo that there is no flow.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One team member can “dispense” water while another person captures the flow.  You will need to assess the best way to do this. And again, being sure to include the source label and photo type card in each photo.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If you happen to be photographing a pitcher or a jug of bottled water, just take a photo showing how full or empty the container is. In the case of individual bottled water or a pitcher, you do not need to take an actual “dispense” photo of someone pouring out water!  You just want to document whether this water source is actually usable.</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1"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380" name="Shape 3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4785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we mentioned before, even though there are 7 types of photos, you might not be taking all 7 for every single water source. </a:t>
            </a:r>
          </a:p>
          <a:p>
            <a:endParaRPr lang="en-US" b="0" dirty="0"/>
          </a:p>
          <a:p>
            <a:r>
              <a:rPr lang="en-US" b="0" dirty="0"/>
              <a:t>The first four listed here are the photos that are required for every single water source. </a:t>
            </a:r>
          </a:p>
          <a:p>
            <a:endParaRPr lang="en-US" b="0" dirty="0"/>
          </a:p>
          <a:p>
            <a:r>
              <a:rPr lang="en-US" b="0" dirty="0"/>
              <a:t>The three listed on the bottom of the slide are the </a:t>
            </a:r>
            <a:r>
              <a:rPr lang="en-US" dirty="0"/>
              <a:t>types of photos that only need to be taken if the conditions corresponding to them are met. So that means IF there are cups present near the water source, IF there are posters present near the water source, or IF the water source is unclean, then and only then do those types of photos need to be taken to show that.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4660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just a quick visual about sugary beverages.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Believe it or not, for US teens aged 14-18, a national study shows that soda is the single largest source of calories in their diet. Across all ages 2 and older, sugary drinks are the biggest single source of added sugars in the American diet and are also among the top sources of calories.</a:t>
            </a:r>
          </a:p>
          <a:p>
            <a:pPr lvl="0">
              <a:spcBef>
                <a:spcPts val="0"/>
              </a:spcBef>
              <a:buNone/>
            </a:pPr>
            <a:endParaRPr lang="en-US" dirty="0"/>
          </a:p>
          <a:p>
            <a:pPr lvl="0">
              <a:spcBef>
                <a:spcPts val="0"/>
              </a:spcBef>
              <a:buNone/>
            </a:pPr>
            <a:r>
              <a:rPr lang="en-US" i="1" dirty="0"/>
              <a:t>Reference:</a:t>
            </a:r>
          </a:p>
          <a:p>
            <a:pPr lvl="0">
              <a:spcBef>
                <a:spcPts val="0"/>
              </a:spcBef>
              <a:buNone/>
            </a:pPr>
            <a:endParaRPr lang="en-US" i="0" dirty="0"/>
          </a:p>
          <a:p>
            <a:pPr lvl="0">
              <a:spcBef>
                <a:spcPts val="0"/>
              </a:spcBef>
              <a:buNone/>
            </a:pPr>
            <a:r>
              <a:rPr lang="en-US" sz="1200" b="0" i="0" u="none" strike="noStrike" kern="1200" cap="none" dirty="0">
                <a:solidFill>
                  <a:schemeClr val="dk1"/>
                </a:solidFill>
                <a:effectLst/>
                <a:latin typeface="Calibri"/>
                <a:ea typeface="Calibri"/>
                <a:cs typeface="Calibri"/>
                <a:sym typeface="Calibri"/>
              </a:rPr>
              <a:t>Reedy, Jill, and Susan M Krebs-Smith. “Dietary sources of energy, solid fats, and added sugars among children and adolescents in the United States.” </a:t>
            </a:r>
            <a:r>
              <a:rPr lang="en-US" sz="1200" b="0" i="1" u="none" strike="noStrike" kern="1200" cap="none" dirty="0">
                <a:solidFill>
                  <a:schemeClr val="dk1"/>
                </a:solidFill>
                <a:effectLst/>
                <a:latin typeface="Calibri"/>
                <a:ea typeface="Calibri"/>
                <a:cs typeface="Calibri"/>
                <a:sym typeface="Calibri"/>
              </a:rPr>
              <a:t>Journal of the American Dietetic Association</a:t>
            </a:r>
            <a:r>
              <a:rPr lang="en-US" sz="1200" b="0" i="0" u="none" strike="noStrike" kern="1200" cap="none" dirty="0">
                <a:solidFill>
                  <a:schemeClr val="dk1"/>
                </a:solidFill>
                <a:effectLst/>
                <a:latin typeface="Calibri"/>
                <a:ea typeface="Calibri"/>
                <a:cs typeface="Calibri"/>
                <a:sym typeface="Calibri"/>
              </a:rPr>
              <a:t> vol. 110,10 (2010): 1477-84. doi:10.1016/j.jada.2010.07.010</a:t>
            </a:r>
            <a:endParaRPr dirty="0"/>
          </a:p>
        </p:txBody>
      </p:sp>
      <p:sp>
        <p:nvSpPr>
          <p:cNvPr id="78" name="Shape 7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678649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important to make a clear distinction between the kinds of photos that need to be taken multiple times in the situation of multiples spouts for each source. When there is more than one spout, the close, dispense, and dirty photos need to be taken for each spout. This is because these are the photos that depict characteristics specific to each individual spout. The other photos (source information, distance, cup, and poster photos) will capture those characteristics for all of the spouts from that water source at once.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4633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And those are the steps! It may seem like a lot but we think that once you have a few of these under your belt you will find it pretty easy.  Be sure to practice before you set out to take your final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are a</a:t>
            </a:r>
            <a:r>
              <a:rPr lang="en-US" i="0" strike="noStrike" dirty="0"/>
              <a:t> couple more</a:t>
            </a:r>
            <a:r>
              <a:rPr lang="en-US" i="0" dirty="0"/>
              <a:t> really important reminders that we want to provide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We want you to be sure that you are limiting photos to the water sources and their immediate surroundings.  Focus on the water sources and the immediate area.  Under no circumstances are students, or teachers, or other staff to be photographed.</a:t>
            </a:r>
            <a:r>
              <a:rPr lang="en-US" i="0" strike="noStrike" dirty="0"/>
              <a:t> B</a:t>
            </a:r>
            <a:r>
              <a:rPr lang="en-US" i="0" dirty="0"/>
              <a:t>esides yourself of course, since we’ll be seeing your fingers and hands in some of these photos, but other people should not be photographed at all in any of the photos. If students are close to the water sources that you are trying to photograph, such as pitchers or water fountains, just wait until the area clears before you start taking your photographs.</a:t>
            </a:r>
          </a:p>
          <a:p>
            <a:pPr lvl="0">
              <a:spcBef>
                <a:spcPts val="0"/>
              </a:spcBef>
              <a:buNone/>
            </a:pPr>
            <a:endParaRPr dirty="0"/>
          </a:p>
        </p:txBody>
      </p:sp>
      <p:sp>
        <p:nvSpPr>
          <p:cNvPr id="388" name="Shape 3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1820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Now for the final step:  uploading the map and the photos to the shared drive your advisor has set up for this purpose. Go to page 10 on your protocol.</a:t>
            </a:r>
          </a:p>
          <a:p>
            <a:pPr lvl="0">
              <a:spcBef>
                <a:spcPts val="0"/>
              </a:spcBef>
              <a:buNone/>
            </a:pPr>
            <a:endParaRPr dirty="0"/>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0595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Before you upload your photos, it is important to take the time to name the file/image according to the type of picture it is.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Look at the example label on the screen. Start with the school code, followed by the water source number, spout letter and type of picture with underscores in between each of those descriptors. This will make it easy to organize and identify the images for later use.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When you are actually uploading your photos, there should be folders in your shared drive pertaining to each school, which might be found within the folders for each district, if applicable to your group’s work. What you will do when you go to the shared drive is you will find the school that you have taken photos in, and their folder should be labeled with the name of the school followed by a dash and the school’s code that has gone on your source information cards.</a:t>
            </a:r>
            <a:endParaRPr sz="1200" b="0" i="0" u="none" strike="noStrike" cap="none" dirty="0">
              <a:solidFill>
                <a:schemeClr val="dk1"/>
              </a:solidFill>
              <a:latin typeface="Calibri"/>
              <a:ea typeface="Calibri"/>
              <a:cs typeface="Calibri"/>
              <a:sym typeface="Calibri"/>
            </a:endParaRPr>
          </a:p>
        </p:txBody>
      </p:sp>
      <p:sp>
        <p:nvSpPr>
          <p:cNvPr id="403" name="Shape 4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9348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of the photos are collected and stored in a shared drive, they can be accessed easily to fill in the AQWA Scoring Data Entry Form (Google Form) at the link we provided you with. This is so you can extract meaningful information from the photos your group took. After they are scored, the Summary Table in the AQWA Scoring Formula Workbook (Excel Document) will help you summarize the data and translate them into useful statistics to aide in your report generating.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1345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that’s it! If there are any questions, here’s an email address you can write to for help or feedback on the process. We’d like to know if anything went poorly, but we also would like to know what went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National Drinking Water Alliance researchers and advocates would like to learn about your study and your findings:  what your project goals were and what happened as a result of your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a:t>
            </a:r>
            <a:r>
              <a:rPr lang="en-US" b="0" i="0" strike="noStrike" dirty="0"/>
              <a:t>hank you once again</a:t>
            </a:r>
            <a:r>
              <a:rPr lang="en-US" b="0" i="0" dirty="0"/>
              <a:t> for working on this important project. We think that you’re going to find it very educational and interesting, and we’re also hoping that you’ll have a little fun along the way. You are certainly helping researchers and policy makers understand what’s happening in the world of water in schools or other community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Good luck and thank you again for working with us on this important project.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5086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20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 did the photo evidence tool come about? A group of researchers from the University of California and from the University of Washington wanted to find a way to collect as much data as possible about drinking water access, but individually going to schools across the country is expensive and time consuming.</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To make a project like this feasible, we imagined enlisting the help of students! We then developed and validated the photo evidence tool as well as ensured that it accurately captures drinking water access information when used by student scientists.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When we performed our research, the students in our study used the tool to contribute to its validation. Now that it has been validated, the students we send the tool to (like you) get to use it for making change!</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7695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i="0" dirty="0"/>
              <a:t>Now let’s talk about your participation in this project.  Again, we’re so glad your group is using the tool we developed.</a:t>
            </a:r>
          </a:p>
          <a:p>
            <a:pPr lvl="0">
              <a:spcBef>
                <a:spcPts val="0"/>
              </a:spcBef>
              <a:buNone/>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There’s a name for what you are doing – citizen science.  Citizen science is when members of the general public use methods to collect data or information in a scientifically valid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 again, you are going to be acting as citizen scientists. It’s our responsibility to teach you how to collect the data accurately. Because of the importance of precision in data collection, it will be your responsibility to follow the data collection protocol precisely.</a:t>
            </a:r>
            <a:endParaRPr i="0" dirty="0"/>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748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long term goals of this work center around creating momentum for students to advocate for drinking water access in their schools.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Once you have learned about the protocol and collected the data, </a:t>
            </a:r>
            <a:r>
              <a:rPr lang="en-US" dirty="0"/>
              <a:t>you will be using these data to establish the facts about access to drinking water in your school or another setting you may choose to study.  With these facts – your evidence-base – you can raise awareness of drinking water access and conditions in schools, then make the case for improvements by helping determine what changes should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Imagine if students and schools across the country did what you are doing! This could lead to a lot more students drinking plain water at school and perhaps a lot fewer diagnoses of things like dental caries or type 2 diabetes.</a:t>
            </a:r>
          </a:p>
          <a:p>
            <a:endParaRPr lang="en-US" dirty="0"/>
          </a:p>
          <a:p>
            <a:r>
              <a:rPr lang="en-US" dirty="0"/>
              <a:t>This project has great potential for positive public health impact!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387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Now, why do I think this topic is important for you? I’m not sure how each of you will rank these for yourself as an individual, but let me toss out some reasons.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You’ll be able to list your participation in this on job applications and college applications. Your experience, reactions, and insights gained during the project could be great material for a college application personal statement.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You will get to see what it can be like to collect data in the field for research. You might create a poster or oral presentation on this subject matter, on the research project, or on your experience as a participant for a school assignment. There are equity and food justice issues at play around access to safe, free drinking water. There are health ramifications to drinking water access and to factors that impact people’s beverage choices.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And finally, if you are interested in epidemiology, in public health, in oral health, in nutrition, or in the environment, reducing our water, food production, energy and waste footprints on the earth, safe drinking water is a hot topic these days in all these areas.</a:t>
            </a:r>
          </a:p>
          <a:p>
            <a:pPr lvl="0">
              <a:spcBef>
                <a:spcPts val="0"/>
              </a:spcBef>
              <a:buNone/>
            </a:pPr>
            <a:endParaRPr dirty="0"/>
          </a:p>
        </p:txBody>
      </p:sp>
      <p:sp>
        <p:nvSpPr>
          <p:cNvPr id="84" name="Shape 8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267828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an overview before we lay out the steps of the protocol, t</a:t>
            </a:r>
            <a:r>
              <a:rPr lang="en-US" dirty="0"/>
              <a:t>he photo-evidence tool is a series of labelled photos that capture all the elements of how drinking water is provided at your site.  It lets you create photographic evidence – a documented record -- of where water sources are, how accessible and appealing they are, and whether your school (or other site) encourages drinking water by, for example, providing cups, or displaying water promotion.</a:t>
            </a:r>
          </a:p>
          <a:p>
            <a:endParaRPr lang="en-US" dirty="0"/>
          </a:p>
          <a:p>
            <a:r>
              <a:rPr lang="en-US" dirty="0"/>
              <a:t>We nicknamed the tool “AQWA” for “Assessing Quality of </a:t>
            </a:r>
            <a:r>
              <a:rPr lang="en-US"/>
              <a:t>Water Access.”</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11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b="0" i="0" dirty="0"/>
              <a:t>Alright, now let’s move on and walk through this photo-taking process. </a:t>
            </a:r>
          </a:p>
          <a:p>
            <a:pPr lvl="0">
              <a:spcBef>
                <a:spcPts val="0"/>
              </a:spcBef>
              <a:buNone/>
            </a:pPr>
            <a:endParaRPr lang="en-US" b="0" i="0" dirty="0"/>
          </a:p>
          <a:p>
            <a:pPr lvl="0">
              <a:spcBef>
                <a:spcPts val="0"/>
              </a:spcBef>
              <a:buNone/>
            </a:pPr>
            <a:r>
              <a:rPr lang="en-US" b="0" i="0" dirty="0"/>
              <a:t>Let’s start by taking a look at the four documents that you will be using throughout the project, and they are shown here on this screen. Your teacher or advisor will give these to you ahead of time. </a:t>
            </a:r>
          </a:p>
          <a:p>
            <a:pPr lvl="0">
              <a:spcBef>
                <a:spcPts val="0"/>
              </a:spcBef>
              <a:buNone/>
            </a:pPr>
            <a:endParaRPr lang="en-US" b="0" i="0" dirty="0"/>
          </a:p>
          <a:p>
            <a:pPr lvl="0">
              <a:spcBef>
                <a:spcPts val="0"/>
              </a:spcBef>
              <a:buNone/>
            </a:pPr>
            <a:r>
              <a:rPr lang="en-US" b="0" i="0" dirty="0"/>
              <a:t>In the upper left corner you can see the protocol, the 10 page document that outlines the specific protocol that you will follow to photograph the water sources in the schools. We’re hoping that you have this in front of you right now so you can follow along in a bit. </a:t>
            </a:r>
          </a:p>
          <a:p>
            <a:pPr lvl="0">
              <a:spcBef>
                <a:spcPts val="0"/>
              </a:spcBef>
              <a:buNone/>
            </a:pPr>
            <a:endParaRPr lang="en-US" b="0" i="0" dirty="0"/>
          </a:p>
          <a:p>
            <a:pPr lvl="0">
              <a:spcBef>
                <a:spcPts val="0"/>
              </a:spcBef>
              <a:buNone/>
            </a:pPr>
            <a:r>
              <a:rPr lang="en-US" b="0" i="0" dirty="0"/>
              <a:t>We’ve also provided source information cards and these are not really cards, they’re actually sheets of paper that are included in your packet. </a:t>
            </a:r>
          </a:p>
          <a:p>
            <a:pPr lvl="0">
              <a:spcBef>
                <a:spcPts val="0"/>
              </a:spcBef>
              <a:buNone/>
            </a:pPr>
            <a:endParaRPr lang="en-US" b="0" i="0" dirty="0"/>
          </a:p>
          <a:p>
            <a:pPr lvl="0">
              <a:spcBef>
                <a:spcPts val="0"/>
              </a:spcBef>
              <a:buNone/>
            </a:pPr>
            <a:r>
              <a:rPr lang="en-US" b="0" i="0" dirty="0"/>
              <a:t>Third are photo type cards, and these are printed on a sheet of paper. You’ll be cutting these six different cards out so that you can identify what kinds of photos you are taking, and we’ll be talking about these in a lot more detail in a bit.</a:t>
            </a:r>
          </a:p>
          <a:p>
            <a:pPr lvl="0">
              <a:spcBef>
                <a:spcPts val="0"/>
              </a:spcBef>
              <a:buNone/>
            </a:pPr>
            <a:endParaRPr lang="en-US" b="0" i="0" dirty="0"/>
          </a:p>
          <a:p>
            <a:pPr lvl="0">
              <a:spcBef>
                <a:spcPts val="0"/>
              </a:spcBef>
              <a:buNone/>
            </a:pPr>
            <a:r>
              <a:rPr lang="en-US" b="0" i="0" dirty="0"/>
              <a:t>Then the fourth document on this screen shows the checklist, and this isn’t anything that you need to turn into us but its something we developed to help you follow along at each school to make sure that you are not missing any steps in the protocol. It will help you keep track of your work.</a:t>
            </a:r>
            <a:endParaRPr lang="en-US" b="0" i="0" strike="sngStrike" dirty="0"/>
          </a:p>
        </p:txBody>
      </p:sp>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206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730250" y="1905000"/>
            <a:ext cx="7681913" cy="1523495"/>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 name="Shape 14"/>
          <p:cNvSpPr txBox="1">
            <a:spLocks noGrp="1"/>
          </p:cNvSpPr>
          <p:nvPr>
            <p:ph type="subTitle" idx="1"/>
          </p:nvPr>
        </p:nvSpPr>
        <p:spPr>
          <a:xfrm>
            <a:off x="730249" y="4344987"/>
            <a:ext cx="7681913"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bg>
      <p:bgPr>
        <a:solidFill>
          <a:schemeClr val="dk1"/>
        </a:solid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marL="396875" marR="0" lvl="0" indent="-254634" algn="l" rtl="0">
              <a:lnSpc>
                <a:spcPct val="90000"/>
              </a:lnSpc>
              <a:spcBef>
                <a:spcPts val="640"/>
              </a:spcBef>
              <a:buClr>
                <a:schemeClr val="lt1"/>
              </a:buClr>
              <a:buSzPct val="70000"/>
              <a:buFont typeface="Noto Sans Symbols"/>
              <a:buChar char="●"/>
              <a:defRPr sz="3200" b="0" i="0" u="none" strike="noStrike" cap="none">
                <a:solidFill>
                  <a:schemeClr val="lt1"/>
                </a:solidFill>
                <a:latin typeface="Calibri"/>
                <a:ea typeface="Calibri"/>
                <a:cs typeface="Calibri"/>
                <a:sym typeface="Calibri"/>
              </a:defRPr>
            </a:lvl1pPr>
            <a:lvl2pPr marL="914400" marR="0" lvl="1" indent="-281940" algn="l" rtl="0">
              <a:lnSpc>
                <a:spcPct val="90000"/>
              </a:lnSpc>
              <a:spcBef>
                <a:spcPts val="560"/>
              </a:spcBef>
              <a:buClr>
                <a:schemeClr val="lt1"/>
              </a:buClr>
              <a:buSzPct val="70000"/>
              <a:buFont typeface="Noto Sans Symbols"/>
              <a:buChar char="●"/>
              <a:defRPr sz="2800" b="0" i="0" u="none" strike="noStrike" cap="none">
                <a:solidFill>
                  <a:schemeClr val="lt1"/>
                </a:solidFill>
                <a:latin typeface="Calibri"/>
                <a:ea typeface="Calibri"/>
                <a:cs typeface="Calibri"/>
                <a:sym typeface="Calibri"/>
              </a:defRPr>
            </a:lvl2pPr>
            <a:lvl3pPr marL="1258888" marR="0" lvl="2" indent="-237807"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3pPr>
            <a:lvl4pPr marL="1604963" marR="0" lvl="3" indent="-240982"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4pPr>
            <a:lvl5pPr marL="1941513" marR="0" lvl="4" indent="-234633"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Title and Content">
    <p:bg>
      <p:bgPr>
        <a:solidFill>
          <a:schemeClr val="dk1"/>
        </a:solidFill>
        <a:effectLst/>
      </p:bgPr>
    </p:bg>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marL="396875" marR="0" lvl="0" indent="-254634" algn="l" rtl="0">
              <a:lnSpc>
                <a:spcPct val="90000"/>
              </a:lnSpc>
              <a:spcBef>
                <a:spcPts val="640"/>
              </a:spcBef>
              <a:buClr>
                <a:schemeClr val="lt1"/>
              </a:buClr>
              <a:buSzPct val="70000"/>
              <a:buFont typeface="Noto Sans Symbols"/>
              <a:buChar char="●"/>
              <a:defRPr sz="3200" b="0" i="0" u="none" strike="noStrike" cap="none">
                <a:solidFill>
                  <a:schemeClr val="lt1"/>
                </a:solidFill>
                <a:latin typeface="Calibri"/>
                <a:ea typeface="Calibri"/>
                <a:cs typeface="Calibri"/>
                <a:sym typeface="Calibri"/>
              </a:defRPr>
            </a:lvl1pPr>
            <a:lvl2pPr marL="914400" marR="0" lvl="1" indent="-281940" algn="l" rtl="0">
              <a:lnSpc>
                <a:spcPct val="90000"/>
              </a:lnSpc>
              <a:spcBef>
                <a:spcPts val="560"/>
              </a:spcBef>
              <a:buClr>
                <a:schemeClr val="lt1"/>
              </a:buClr>
              <a:buSzPct val="70000"/>
              <a:buFont typeface="Noto Sans Symbols"/>
              <a:buChar char="●"/>
              <a:defRPr sz="2800" b="0" i="0" u="none" strike="noStrike" cap="none">
                <a:solidFill>
                  <a:schemeClr val="lt1"/>
                </a:solidFill>
                <a:latin typeface="Calibri"/>
                <a:ea typeface="Calibri"/>
                <a:cs typeface="Calibri"/>
                <a:sym typeface="Calibri"/>
              </a:defRPr>
            </a:lvl2pPr>
            <a:lvl3pPr marL="1258888" marR="0" lvl="2" indent="-237807"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3pPr>
            <a:lvl4pPr marL="1604963" marR="0" lvl="3" indent="-240982"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4pPr>
            <a:lvl5pPr marL="1941513" marR="0" lvl="4" indent="-234633"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body" idx="2"/>
          </p:nvPr>
        </p:nvSpPr>
        <p:spPr>
          <a:xfrm>
            <a:off x="0" y="6238875"/>
            <a:ext cx="9144001" cy="619125"/>
          </a:xfrm>
          <a:prstGeom prst="rect">
            <a:avLst/>
          </a:prstGeom>
          <a:solidFill>
            <a:srgbClr val="FFFF99"/>
          </a:solidFill>
          <a:ln>
            <a:noFill/>
          </a:ln>
        </p:spPr>
        <p:txBody>
          <a:bodyPr lIns="91425" tIns="91425" rIns="91425" bIns="91425" anchor="b" anchorCtr="0"/>
          <a:lstStyle>
            <a:lvl1pPr marL="396875" marR="0" lvl="0" indent="-396875" algn="r" rtl="0">
              <a:lnSpc>
                <a:spcPct val="90000"/>
              </a:lnSpc>
              <a:spcBef>
                <a:spcPts val="640"/>
              </a:spcBef>
              <a:buClr>
                <a:srgbClr val="000000"/>
              </a:buClr>
              <a:buFont typeface="Arial"/>
              <a:buNone/>
              <a:defRPr sz="32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marR="0" lvl="0" indent="0" algn="l" rtl="0">
              <a:lnSpc>
                <a:spcPct val="90000"/>
              </a:lnSpc>
              <a:spcBef>
                <a:spcPts val="2400"/>
              </a:spcBef>
              <a:buClr>
                <a:schemeClr val="accent2"/>
              </a:buClr>
              <a:buFont typeface="Arial"/>
              <a:buNone/>
              <a:defRPr sz="12000" b="1"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51" name="Shape 51" descr="footer_graphic.png"/>
          <p:cNvPicPr preferRelativeResize="0"/>
          <p:nvPr/>
        </p:nvPicPr>
        <p:blipFill rotWithShape="1">
          <a:blip r:embed="rId2">
            <a:alphaModFix/>
          </a:blip>
          <a:srcRect/>
          <a:stretch/>
        </p:blipFill>
        <p:spPr>
          <a:xfrm>
            <a:off x="0" y="5437414"/>
            <a:ext cx="9144000" cy="14205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381000" y="1412875"/>
            <a:ext cx="8381999" cy="2210861"/>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SzPct val="100000"/>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body" idx="1"/>
          </p:nvPr>
        </p:nvSpPr>
        <p:spPr>
          <a:xfrm>
            <a:off x="381000" y="1411551"/>
            <a:ext cx="8381999" cy="2210861"/>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SzPct val="100000"/>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381000" y="1411553"/>
            <a:ext cx="4114800" cy="2129813"/>
          </a:xfrm>
          <a:prstGeom prst="rect">
            <a:avLst/>
          </a:prstGeom>
          <a:noFill/>
          <a:ln>
            <a:noFill/>
          </a:ln>
        </p:spPr>
        <p:txBody>
          <a:bodyPr lIns="91425" tIns="91425" rIns="91425" bIns="91425" anchor="t" anchorCtr="0"/>
          <a:lstStyle>
            <a:lvl1pPr marL="339976" marR="0" lvl="0" indent="-162176"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1pPr>
            <a:lvl2pPr marL="673338" marR="0" lvl="1" indent="-178038"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2pPr>
            <a:lvl3pPr marL="953785" marR="0" lvl="2" indent="-166385"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3pPr>
            <a:lvl4pPr marL="1227618" marR="0" lvl="3" indent="-160818"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4pPr>
            <a:lvl5pPr marL="1516002" marR="0" lvl="4" indent="-169802"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5pPr>
            <a:lvl6pPr marL="2514499" marR="0" lvl="5" indent="-126899"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681" marR="0" lvl="6" indent="-126881"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8863" marR="0" lvl="7" indent="-126863"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045" marR="0" lvl="8" indent="-126844"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26" name="Shape 26"/>
          <p:cNvSpPr txBox="1">
            <a:spLocks noGrp="1"/>
          </p:cNvSpPr>
          <p:nvPr>
            <p:ph type="body" idx="2"/>
          </p:nvPr>
        </p:nvSpPr>
        <p:spPr>
          <a:xfrm>
            <a:off x="4648200" y="1411553"/>
            <a:ext cx="4114800" cy="2129813"/>
          </a:xfrm>
          <a:prstGeom prst="rect">
            <a:avLst/>
          </a:prstGeom>
          <a:noFill/>
          <a:ln>
            <a:noFill/>
          </a:ln>
        </p:spPr>
        <p:txBody>
          <a:bodyPr lIns="91425" tIns="91425" rIns="91425" bIns="91425" anchor="t" anchorCtr="0"/>
          <a:lstStyle>
            <a:lvl1pPr marL="347914" marR="0" lvl="0" indent="-170114"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1pPr>
            <a:lvl2pPr marL="673338" marR="0" lvl="1" indent="-190738"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2pPr>
            <a:lvl3pPr marL="961722" marR="0" lvl="2" indent="-187022"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3pPr>
            <a:lvl4pPr marL="1227618" marR="0" lvl="3" indent="-160818"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4pPr>
            <a:lvl5pPr marL="1516002" marR="0" lvl="4" indent="-169802"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5pPr>
            <a:lvl6pPr marL="2514499" marR="0" lvl="5" indent="-126899"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681" marR="0" lvl="6" indent="-126881"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8863" marR="0" lvl="7" indent="-126863"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045" marR="0" lvl="8" indent="-126844"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WALKIN - Prints in GRAYSCALE">
    <p:spTree>
      <p:nvGrpSpPr>
        <p:cNvPr id="1" name="Shape 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Demo, Video etc. &quot;special&quot; slides">
    <p:spTree>
      <p:nvGrpSpPr>
        <p:cNvPr id="1" name="Shape 28"/>
        <p:cNvGrpSpPr/>
        <p:nvPr/>
      </p:nvGrpSpPr>
      <p:grpSpPr>
        <a:xfrm>
          <a:off x="0" y="0"/>
          <a:ext cx="0" cy="0"/>
          <a:chOff x="0" y="0"/>
          <a:chExt cx="0" cy="0"/>
        </a:xfrm>
      </p:grpSpPr>
      <p:sp>
        <p:nvSpPr>
          <p:cNvPr id="29" name="Shape 29"/>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 name="Shape 30"/>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marR="0" lvl="0" indent="0" algn="l" rtl="0">
              <a:lnSpc>
                <a:spcPct val="90000"/>
              </a:lnSpc>
              <a:spcBef>
                <a:spcPts val="2400"/>
              </a:spcBef>
              <a:buClr>
                <a:schemeClr val="accent2"/>
              </a:buClr>
              <a:buFont typeface="Arial"/>
              <a:buNone/>
              <a:defRPr sz="12000" b="1"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2" name="Shape 32" descr="footer_graphic.png"/>
          <p:cNvPicPr preferRelativeResize="0"/>
          <p:nvPr/>
        </p:nvPicPr>
        <p:blipFill rotWithShape="1">
          <a:blip r:embed="rId2">
            <a:alphaModFix/>
          </a:blip>
          <a:srcRect/>
          <a:stretch/>
        </p:blipFill>
        <p:spPr>
          <a:xfrm>
            <a:off x="0" y="5437414"/>
            <a:ext cx="9144000" cy="142058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381000" y="1411553"/>
            <a:ext cx="4114800" cy="69249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alibri"/>
              <a:buNone/>
              <a:defRPr sz="2500" b="1" i="0" u="none" strike="noStrike" cap="none">
                <a:solidFill>
                  <a:schemeClr val="lt1"/>
                </a:solidFill>
                <a:latin typeface="Calibri"/>
                <a:ea typeface="Calibri"/>
                <a:cs typeface="Calibri"/>
                <a:sym typeface="Calibri"/>
              </a:defRPr>
            </a:lvl1pPr>
            <a:lvl2pPr marL="457181" marR="0" lvl="1" indent="-12681" algn="l" rtl="0">
              <a:lnSpc>
                <a:spcPct val="90000"/>
              </a:lnSpc>
              <a:spcBef>
                <a:spcPts val="400"/>
              </a:spcBef>
              <a:buClr>
                <a:schemeClr val="lt1"/>
              </a:buClr>
              <a:buFont typeface="Calibri"/>
              <a:buNone/>
              <a:defRPr sz="2000" b="1" i="0" u="none" strike="noStrike" cap="none">
                <a:solidFill>
                  <a:schemeClr val="lt1"/>
                </a:solidFill>
                <a:latin typeface="Calibri"/>
                <a:ea typeface="Calibri"/>
                <a:cs typeface="Calibri"/>
                <a:sym typeface="Calibri"/>
              </a:defRPr>
            </a:lvl2pPr>
            <a:lvl3pPr marL="914363" marR="0" lvl="2" indent="-12662" algn="l" rtl="0">
              <a:lnSpc>
                <a:spcPct val="90000"/>
              </a:lnSpc>
              <a:spcBef>
                <a:spcPts val="360"/>
              </a:spcBef>
              <a:buClr>
                <a:schemeClr val="lt1"/>
              </a:buClr>
              <a:buFont typeface="Calibri"/>
              <a:buNone/>
              <a:defRPr sz="1800" b="1" i="0" u="none" strike="noStrike" cap="none">
                <a:solidFill>
                  <a:schemeClr val="lt1"/>
                </a:solidFill>
                <a:latin typeface="Calibri"/>
                <a:ea typeface="Calibri"/>
                <a:cs typeface="Calibri"/>
                <a:sym typeface="Calibri"/>
              </a:defRPr>
            </a:lvl3pPr>
            <a:lvl4pPr marL="1371545" marR="0" lvl="3" indent="-12644"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4pPr>
            <a:lvl5pPr marL="1828727" marR="0" lvl="4" indent="-12626"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5pPr>
            <a:lvl6pPr marL="2285909" marR="0" lvl="5" indent="-12608"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090" marR="0" lvl="6" indent="-12589"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272" marR="0" lvl="7" indent="-12571"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454" marR="0" lvl="8" indent="-12553"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380998" y="2174875"/>
            <a:ext cx="4114800" cy="1537344"/>
          </a:xfrm>
          <a:prstGeom prst="rect">
            <a:avLst/>
          </a:prstGeom>
          <a:noFill/>
          <a:ln>
            <a:noFill/>
          </a:ln>
        </p:spPr>
        <p:txBody>
          <a:bodyPr lIns="91425" tIns="91425" rIns="91425" bIns="91425" anchor="t" anchorCtr="0"/>
          <a:lstStyle>
            <a:lvl1pPr marL="281770" marR="0" lvl="0" indent="-135720" algn="l" rtl="0">
              <a:lnSpc>
                <a:spcPct val="90000"/>
              </a:lnSpc>
              <a:spcBef>
                <a:spcPts val="460"/>
              </a:spcBef>
              <a:buClr>
                <a:schemeClr val="lt1"/>
              </a:buClr>
              <a:buSzPct val="100000"/>
              <a:buFont typeface="Calibri"/>
              <a:buChar char="•"/>
              <a:defRPr sz="2300" b="0" i="0" u="none" strike="noStrike" cap="none">
                <a:solidFill>
                  <a:schemeClr val="lt1"/>
                </a:solidFill>
                <a:latin typeface="Calibri"/>
                <a:ea typeface="Calibri"/>
                <a:cs typeface="Calibri"/>
                <a:sym typeface="Calibri"/>
              </a:defRPr>
            </a:lvl1pPr>
            <a:lvl2pPr marL="562218" marR="0" lvl="1" indent="-143118"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2pPr>
            <a:lvl3pPr marL="813562" marR="0" lvl="2" indent="-140461"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3pPr>
            <a:lvl4pPr marL="1050354" marR="0" lvl="3" indent="-129604"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4pPr>
            <a:lvl5pPr marL="1279210" marR="0" lvl="4" indent="-104460"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5pPr>
            <a:lvl6pPr marL="2514499" marR="0" lvl="5" indent="-139599"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681" marR="0" lvl="6" indent="-139581"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8863" marR="0" lvl="7" indent="-139563"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045" marR="0" lvl="8" indent="-139544"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5980" y="1411553"/>
            <a:ext cx="4117019" cy="69249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alibri"/>
              <a:buNone/>
              <a:defRPr sz="2500" b="1" i="0" u="none" strike="noStrike" cap="none">
                <a:solidFill>
                  <a:schemeClr val="lt1"/>
                </a:solidFill>
                <a:latin typeface="Calibri"/>
                <a:ea typeface="Calibri"/>
                <a:cs typeface="Calibri"/>
                <a:sym typeface="Calibri"/>
              </a:defRPr>
            </a:lvl1pPr>
            <a:lvl2pPr marL="457181" marR="0" lvl="1" indent="-12681" algn="l" rtl="0">
              <a:lnSpc>
                <a:spcPct val="90000"/>
              </a:lnSpc>
              <a:spcBef>
                <a:spcPts val="400"/>
              </a:spcBef>
              <a:buClr>
                <a:schemeClr val="lt1"/>
              </a:buClr>
              <a:buFont typeface="Calibri"/>
              <a:buNone/>
              <a:defRPr sz="2000" b="1" i="0" u="none" strike="noStrike" cap="none">
                <a:solidFill>
                  <a:schemeClr val="lt1"/>
                </a:solidFill>
                <a:latin typeface="Calibri"/>
                <a:ea typeface="Calibri"/>
                <a:cs typeface="Calibri"/>
                <a:sym typeface="Calibri"/>
              </a:defRPr>
            </a:lvl2pPr>
            <a:lvl3pPr marL="914363" marR="0" lvl="2" indent="-12662" algn="l" rtl="0">
              <a:lnSpc>
                <a:spcPct val="90000"/>
              </a:lnSpc>
              <a:spcBef>
                <a:spcPts val="360"/>
              </a:spcBef>
              <a:buClr>
                <a:schemeClr val="lt1"/>
              </a:buClr>
              <a:buFont typeface="Calibri"/>
              <a:buNone/>
              <a:defRPr sz="1800" b="1" i="0" u="none" strike="noStrike" cap="none">
                <a:solidFill>
                  <a:schemeClr val="lt1"/>
                </a:solidFill>
                <a:latin typeface="Calibri"/>
                <a:ea typeface="Calibri"/>
                <a:cs typeface="Calibri"/>
                <a:sym typeface="Calibri"/>
              </a:defRPr>
            </a:lvl3pPr>
            <a:lvl4pPr marL="1371545" marR="0" lvl="3" indent="-12644"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4pPr>
            <a:lvl5pPr marL="1828727" marR="0" lvl="4" indent="-12626"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5pPr>
            <a:lvl6pPr marL="2285909" marR="0" lvl="5" indent="-12608"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090" marR="0" lvl="6" indent="-12589"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272" marR="0" lvl="7" indent="-12571"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454" marR="0" lvl="8" indent="-12553"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body" idx="4"/>
          </p:nvPr>
        </p:nvSpPr>
        <p:spPr>
          <a:xfrm>
            <a:off x="4645026" y="2174875"/>
            <a:ext cx="4117974" cy="1537344"/>
          </a:xfrm>
          <a:prstGeom prst="rect">
            <a:avLst/>
          </a:prstGeom>
          <a:noFill/>
          <a:ln>
            <a:noFill/>
          </a:ln>
        </p:spPr>
        <p:txBody>
          <a:bodyPr lIns="91425" tIns="91425" rIns="91425" bIns="91425" anchor="t" anchorCtr="0"/>
          <a:lstStyle>
            <a:lvl1pPr marL="296321" marR="0" lvl="0" indent="-150271" algn="l" rtl="0">
              <a:lnSpc>
                <a:spcPct val="90000"/>
              </a:lnSpc>
              <a:spcBef>
                <a:spcPts val="460"/>
              </a:spcBef>
              <a:buClr>
                <a:schemeClr val="lt1"/>
              </a:buClr>
              <a:buSzPct val="100000"/>
              <a:buFont typeface="Calibri"/>
              <a:buChar char="•"/>
              <a:defRPr sz="2300" b="0" i="0" u="none" strike="noStrike" cap="none">
                <a:solidFill>
                  <a:schemeClr val="lt1"/>
                </a:solidFill>
                <a:latin typeface="Calibri"/>
                <a:ea typeface="Calibri"/>
                <a:cs typeface="Calibri"/>
                <a:sym typeface="Calibri"/>
              </a:defRPr>
            </a:lvl1pPr>
            <a:lvl2pPr marL="570155" marR="0" lvl="1" indent="-151055"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2pPr>
            <a:lvl3pPr marL="821499" marR="0" lvl="2" indent="-135698"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3pPr>
            <a:lvl4pPr marL="1050354" marR="0" lvl="3" indent="-129604"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4pPr>
            <a:lvl5pPr marL="1279210" marR="0" lvl="4" indent="-117160"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5pPr>
            <a:lvl6pPr marL="2514499" marR="0" lvl="5" indent="-139599"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681" marR="0" lvl="6" indent="-139581"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8863" marR="0" lvl="7" indent="-139563"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045" marR="0" lvl="8" indent="-139544"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p:spTree>
      <p:nvGrpSpPr>
        <p:cNvPr id="1" name="Shape 3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l="-999" r="-999"/>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381000" y="1412875"/>
            <a:ext cx="8381999" cy="2135968"/>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SzPct val="100000"/>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ctrTitle"/>
          </p:nvPr>
        </p:nvSpPr>
        <p:spPr>
          <a:xfrm>
            <a:off x="691170" y="466165"/>
            <a:ext cx="7681913" cy="3786858"/>
          </a:xfrm>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FFFFB9"/>
              </a:buClr>
              <a:buSzPct val="25000"/>
              <a:buFont typeface="Calibri"/>
              <a:buNone/>
            </a:pPr>
            <a:r>
              <a:rPr lang="en-US" sz="5400" b="0" i="1" u="none" strike="noStrike" cap="none" dirty="0">
                <a:solidFill>
                  <a:srgbClr val="FFFFB9"/>
                </a:solidFill>
                <a:latin typeface="Calibri"/>
                <a:ea typeface="Calibri"/>
                <a:cs typeface="Calibri"/>
                <a:sym typeface="Calibri"/>
              </a:rPr>
              <a:t>AQWA:</a:t>
            </a:r>
            <a:br>
              <a:rPr lang="en-US" sz="5400" b="0" i="1" u="none" strike="noStrike" cap="none" dirty="0">
                <a:solidFill>
                  <a:srgbClr val="FFFFB9"/>
                </a:solidFill>
                <a:latin typeface="Calibri"/>
                <a:ea typeface="Calibri"/>
                <a:cs typeface="Calibri"/>
                <a:sym typeface="Calibri"/>
              </a:rPr>
            </a:br>
            <a:r>
              <a:rPr lang="en-US" sz="5400" b="0" i="1" u="none" strike="noStrike" cap="none" dirty="0">
                <a:solidFill>
                  <a:srgbClr val="FFFFB9"/>
                </a:solidFill>
                <a:latin typeface="Calibri"/>
                <a:ea typeface="Calibri"/>
                <a:cs typeface="Calibri"/>
                <a:sym typeface="Calibri"/>
              </a:rPr>
              <a:t>Using a Photo-Evidence Tool to Assess Quality of Drinking Water Access</a:t>
            </a:r>
            <a:r>
              <a:rPr lang="en-US" i="1" dirty="0"/>
              <a:t> </a:t>
            </a:r>
            <a:r>
              <a:rPr lang="en-US" sz="5400" b="0" i="1" u="none" strike="noStrike" cap="none" dirty="0">
                <a:solidFill>
                  <a:srgbClr val="FFFFB9"/>
                </a:solidFill>
                <a:latin typeface="Calibri"/>
                <a:ea typeface="Calibri"/>
                <a:cs typeface="Calibri"/>
                <a:sym typeface="Calibri"/>
              </a:rPr>
              <a:t>in Schools</a:t>
            </a:r>
            <a:br>
              <a:rPr lang="en-US" sz="5400" b="0" i="1" u="none" strike="noStrike" cap="none" dirty="0">
                <a:solidFill>
                  <a:srgbClr val="FFFFB9"/>
                </a:solidFill>
                <a:latin typeface="Calibri"/>
                <a:ea typeface="Calibri"/>
                <a:cs typeface="Calibri"/>
                <a:sym typeface="Calibri"/>
              </a:rPr>
            </a:br>
            <a:r>
              <a:rPr lang="en-US" sz="5400" b="0" i="0" u="none" strike="noStrike" cap="none" dirty="0">
                <a:solidFill>
                  <a:srgbClr val="FFFFB9"/>
                </a:solidFill>
                <a:latin typeface="Calibri"/>
                <a:ea typeface="Calibri"/>
                <a:cs typeface="Calibri"/>
                <a:sym typeface="Calibri"/>
              </a:rPr>
              <a:t>  </a:t>
            </a:r>
            <a:r>
              <a:rPr lang="en-US" sz="3600" b="0" i="0" u="none" strike="noStrike" cap="none" dirty="0">
                <a:solidFill>
                  <a:srgbClr val="FFFFB9"/>
                </a:solidFill>
                <a:latin typeface="Calibri"/>
                <a:ea typeface="Calibri"/>
                <a:cs typeface="Calibri"/>
                <a:sym typeface="Calibri"/>
              </a:rPr>
              <a:t> </a:t>
            </a:r>
          </a:p>
        </p:txBody>
      </p:sp>
      <p:sp>
        <p:nvSpPr>
          <p:cNvPr id="61" name="Shape 61"/>
          <p:cNvSpPr txBox="1">
            <a:spLocks noGrp="1"/>
          </p:cNvSpPr>
          <p:nvPr>
            <p:ph type="subTitle" idx="1"/>
          </p:nvPr>
        </p:nvSpPr>
        <p:spPr>
          <a:xfrm>
            <a:off x="691171" y="4818530"/>
            <a:ext cx="7681913" cy="1446211"/>
          </a:xfrm>
          <a:prstGeom prst="rect">
            <a:avLst/>
          </a:prstGeom>
          <a:noFill/>
          <a:ln>
            <a:noFill/>
          </a:ln>
        </p:spPr>
        <p:txBody>
          <a:bodyPr lIns="0" tIns="0" rIns="0" bIns="0" anchor="t" anchorCtr="0">
            <a:noAutofit/>
          </a:bodyPr>
          <a:lstStyle/>
          <a:p>
            <a:pPr marL="0" marR="0" lvl="0" indent="0" algn="ctr" rtl="0">
              <a:lnSpc>
                <a:spcPct val="70000"/>
              </a:lnSpc>
              <a:spcBef>
                <a:spcPts val="0"/>
              </a:spcBef>
              <a:spcAft>
                <a:spcPts val="0"/>
              </a:spcAft>
              <a:buClr>
                <a:schemeClr val="lt1"/>
              </a:buClr>
              <a:buSzPct val="25000"/>
              <a:buFont typeface="Calibri"/>
              <a:buNone/>
            </a:pPr>
            <a:r>
              <a:rPr lang="en-US" sz="2720" dirty="0"/>
              <a:t>Training webinar from t</a:t>
            </a:r>
            <a:r>
              <a:rPr lang="en-US" sz="2720" b="0" i="0" u="none" strike="noStrike" cap="none" dirty="0">
                <a:solidFill>
                  <a:schemeClr val="lt1"/>
                </a:solidFill>
                <a:latin typeface="Calibri"/>
                <a:ea typeface="Calibri"/>
                <a:cs typeface="Calibri"/>
                <a:sym typeface="Calibri"/>
              </a:rPr>
              <a:t>he University of California</a:t>
            </a:r>
          </a:p>
          <a:p>
            <a:pPr marL="0" marR="0" lvl="0" indent="0" algn="ctr" rtl="0">
              <a:lnSpc>
                <a:spcPct val="70000"/>
              </a:lnSpc>
              <a:spcBef>
                <a:spcPts val="0"/>
              </a:spcBef>
              <a:spcAft>
                <a:spcPts val="0"/>
              </a:spcAft>
              <a:buClr>
                <a:schemeClr val="lt1"/>
              </a:buClr>
              <a:buSzPct val="25000"/>
              <a:buFont typeface="Calibri"/>
              <a:buNone/>
            </a:pPr>
            <a:r>
              <a:rPr lang="en-US" sz="2720" b="0" i="0" u="none" strike="noStrike" cap="none" dirty="0">
                <a:solidFill>
                  <a:schemeClr val="lt1"/>
                </a:solidFill>
                <a:latin typeface="Calibri"/>
                <a:ea typeface="Calibri"/>
                <a:cs typeface="Calibri"/>
                <a:sym typeface="Calibri"/>
              </a:rPr>
              <a:t>Nutrition Policy Institute </a:t>
            </a:r>
          </a:p>
          <a:p>
            <a:pPr marL="0" marR="0" lvl="0" indent="0" algn="ctr" rtl="0">
              <a:lnSpc>
                <a:spcPct val="70000"/>
              </a:lnSpc>
              <a:spcBef>
                <a:spcPts val="0"/>
              </a:spcBef>
              <a:spcAft>
                <a:spcPts val="0"/>
              </a:spcAft>
              <a:buClr>
                <a:schemeClr val="lt1"/>
              </a:buClr>
              <a:buSzPct val="25000"/>
              <a:buFont typeface="Calibri"/>
              <a:buNone/>
            </a:pPr>
            <a:endParaRPr sz="2720" b="0" i="0" u="none" strike="noStrike" cap="none" dirty="0">
              <a:solidFill>
                <a:schemeClr val="lt1"/>
              </a:solidFill>
              <a:latin typeface="Calibri"/>
              <a:ea typeface="Calibri"/>
              <a:cs typeface="Calibri"/>
              <a:sym typeface="Calibri"/>
            </a:endParaRPr>
          </a:p>
          <a:p>
            <a:pPr marL="0" marR="0" lvl="0" indent="0" algn="ctr" rtl="0">
              <a:lnSpc>
                <a:spcPct val="70000"/>
              </a:lnSpc>
              <a:spcBef>
                <a:spcPts val="0"/>
              </a:spcBef>
              <a:buClr>
                <a:schemeClr val="lt1"/>
              </a:buClr>
              <a:buSzPct val="25000"/>
              <a:buFont typeface="Calibri"/>
              <a:buNone/>
            </a:pPr>
            <a:r>
              <a:rPr lang="en-US" sz="2720" b="0" i="0" u="none" strike="noStrike" cap="none" dirty="0">
                <a:solidFill>
                  <a:schemeClr val="lt1"/>
                </a:solidFill>
                <a:latin typeface="Calibri"/>
                <a:ea typeface="Calibri"/>
                <a:cs typeface="Calibri"/>
                <a:sym typeface="Calibri"/>
              </a:rPr>
              <a:t>Funded by the WK Kellogg Foundation</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rotWithShape="1">
          <a:blip r:embed="rId3">
            <a:alphaModFix/>
          </a:blip>
          <a:srcRect/>
          <a:stretch/>
        </p:blipFill>
        <p:spPr>
          <a:xfrm>
            <a:off x="7515472" y="4215401"/>
            <a:ext cx="1073893" cy="715929"/>
          </a:xfrm>
          <a:prstGeom prst="rect">
            <a:avLst/>
          </a:prstGeom>
          <a:noFill/>
          <a:ln>
            <a:noFill/>
          </a:ln>
        </p:spPr>
      </p:pic>
      <p:pic>
        <p:nvPicPr>
          <p:cNvPr id="170" name="Shape 170"/>
          <p:cNvPicPr preferRelativeResize="0"/>
          <p:nvPr/>
        </p:nvPicPr>
        <p:blipFill rotWithShape="1">
          <a:blip r:embed="rId4">
            <a:alphaModFix/>
          </a:blip>
          <a:srcRect/>
          <a:stretch/>
        </p:blipFill>
        <p:spPr>
          <a:xfrm rot="562995">
            <a:off x="4492515" y="1952486"/>
            <a:ext cx="1102750" cy="827063"/>
          </a:xfrm>
          <a:prstGeom prst="rect">
            <a:avLst/>
          </a:prstGeom>
          <a:noFill/>
          <a:ln>
            <a:noFill/>
          </a:ln>
        </p:spPr>
      </p:pic>
      <p:sp>
        <p:nvSpPr>
          <p:cNvPr id="171" name="Shape 171"/>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1" i="0" u="none" strike="noStrike" cap="none" dirty="0">
                <a:solidFill>
                  <a:srgbClr val="FFFFB9"/>
                </a:solidFill>
                <a:latin typeface="Calibri"/>
                <a:ea typeface="Calibri"/>
                <a:cs typeface="Calibri"/>
                <a:sym typeface="Calibri"/>
              </a:rPr>
              <a:t>Photo-taking Protocol</a:t>
            </a:r>
          </a:p>
        </p:txBody>
      </p:sp>
      <p:pic>
        <p:nvPicPr>
          <p:cNvPr id="172" name="Shape 172"/>
          <p:cNvPicPr preferRelativeResize="0"/>
          <p:nvPr/>
        </p:nvPicPr>
        <p:blipFill rotWithShape="1">
          <a:blip r:embed="rId5">
            <a:alphaModFix/>
          </a:blip>
          <a:srcRect/>
          <a:stretch/>
        </p:blipFill>
        <p:spPr>
          <a:xfrm rot="-611967">
            <a:off x="2917618" y="1899901"/>
            <a:ext cx="932233" cy="932233"/>
          </a:xfrm>
          <a:prstGeom prst="rect">
            <a:avLst/>
          </a:prstGeom>
          <a:noFill/>
          <a:ln w="15875" cap="flat" cmpd="sng">
            <a:solidFill>
              <a:schemeClr val="accent1"/>
            </a:solidFill>
            <a:prstDash val="solid"/>
            <a:round/>
            <a:headEnd type="none" w="med" len="med"/>
            <a:tailEnd type="none" w="med" len="med"/>
          </a:ln>
        </p:spPr>
      </p:pic>
      <p:pic>
        <p:nvPicPr>
          <p:cNvPr id="173" name="Shape 173"/>
          <p:cNvPicPr preferRelativeResize="0"/>
          <p:nvPr/>
        </p:nvPicPr>
        <p:blipFill rotWithShape="1">
          <a:blip r:embed="rId6">
            <a:alphaModFix/>
          </a:blip>
          <a:srcRect/>
          <a:stretch/>
        </p:blipFill>
        <p:spPr>
          <a:xfrm rot="319125">
            <a:off x="6072693" y="1677950"/>
            <a:ext cx="1195175" cy="896382"/>
          </a:xfrm>
          <a:prstGeom prst="rect">
            <a:avLst/>
          </a:prstGeom>
          <a:noFill/>
          <a:ln w="15875" cap="flat" cmpd="sng">
            <a:solidFill>
              <a:schemeClr val="accent1"/>
            </a:solidFill>
            <a:prstDash val="solid"/>
            <a:round/>
            <a:headEnd type="none" w="med" len="med"/>
            <a:tailEnd type="none" w="med" len="med"/>
          </a:ln>
        </p:spPr>
      </p:pic>
      <p:pic>
        <p:nvPicPr>
          <p:cNvPr id="174" name="Shape 174"/>
          <p:cNvPicPr preferRelativeResize="0"/>
          <p:nvPr/>
        </p:nvPicPr>
        <p:blipFill rotWithShape="1">
          <a:blip r:embed="rId7">
            <a:alphaModFix/>
          </a:blip>
          <a:srcRect/>
          <a:stretch/>
        </p:blipFill>
        <p:spPr>
          <a:xfrm rot="-793676">
            <a:off x="7767478" y="3377700"/>
            <a:ext cx="1117090" cy="855371"/>
          </a:xfrm>
          <a:prstGeom prst="rect">
            <a:avLst/>
          </a:prstGeom>
          <a:noFill/>
          <a:ln w="15875" cap="flat" cmpd="sng">
            <a:solidFill>
              <a:schemeClr val="accent1"/>
            </a:solidFill>
            <a:prstDash val="solid"/>
            <a:round/>
            <a:headEnd type="none" w="med" len="med"/>
            <a:tailEnd type="none" w="med" len="med"/>
          </a:ln>
        </p:spPr>
      </p:pic>
      <p:pic>
        <p:nvPicPr>
          <p:cNvPr id="175" name="Shape 175"/>
          <p:cNvPicPr preferRelativeResize="0"/>
          <p:nvPr/>
        </p:nvPicPr>
        <p:blipFill rotWithShape="1">
          <a:blip r:embed="rId8">
            <a:alphaModFix/>
          </a:blip>
          <a:srcRect/>
          <a:stretch/>
        </p:blipFill>
        <p:spPr>
          <a:xfrm rot="679916">
            <a:off x="5845356" y="3852290"/>
            <a:ext cx="1067783" cy="1081316"/>
          </a:xfrm>
          <a:prstGeom prst="rect">
            <a:avLst/>
          </a:prstGeom>
          <a:noFill/>
          <a:ln w="15875" cap="flat" cmpd="sng">
            <a:solidFill>
              <a:schemeClr val="accent1"/>
            </a:solidFill>
            <a:prstDash val="solid"/>
            <a:round/>
            <a:headEnd type="none" w="med" len="med"/>
            <a:tailEnd type="none" w="med" len="med"/>
          </a:ln>
        </p:spPr>
      </p:pic>
      <p:sp>
        <p:nvSpPr>
          <p:cNvPr id="176" name="Shape 176"/>
          <p:cNvSpPr txBox="1"/>
          <p:nvPr/>
        </p:nvSpPr>
        <p:spPr>
          <a:xfrm rot="-420922">
            <a:off x="4098512" y="3815137"/>
            <a:ext cx="533400" cy="26161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100" b="1">
                <a:solidFill>
                  <a:schemeClr val="dk1"/>
                </a:solidFill>
                <a:latin typeface="Calibri"/>
                <a:ea typeface="Calibri"/>
                <a:cs typeface="Calibri"/>
                <a:sym typeface="Calibri"/>
              </a:rPr>
              <a:t>CUPS</a:t>
            </a:r>
          </a:p>
        </p:txBody>
      </p:sp>
      <p:sp>
        <p:nvSpPr>
          <p:cNvPr id="177" name="Shape 177"/>
          <p:cNvSpPr txBox="1"/>
          <p:nvPr/>
        </p:nvSpPr>
        <p:spPr>
          <a:xfrm rot="-367441">
            <a:off x="4606544" y="4738656"/>
            <a:ext cx="533399" cy="26161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100" b="1">
                <a:solidFill>
                  <a:schemeClr val="dk1"/>
                </a:solidFill>
                <a:latin typeface="Calibri"/>
                <a:ea typeface="Calibri"/>
                <a:cs typeface="Calibri"/>
                <a:sym typeface="Calibri"/>
              </a:rPr>
              <a:t>DIRTY</a:t>
            </a:r>
          </a:p>
        </p:txBody>
      </p:sp>
      <p:sp>
        <p:nvSpPr>
          <p:cNvPr id="178" name="Shape 178"/>
          <p:cNvSpPr txBox="1"/>
          <p:nvPr/>
        </p:nvSpPr>
        <p:spPr>
          <a:xfrm rot="-422820">
            <a:off x="4607584" y="4256758"/>
            <a:ext cx="681898" cy="26161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100" b="1">
                <a:solidFill>
                  <a:schemeClr val="dk1"/>
                </a:solidFill>
                <a:latin typeface="Calibri"/>
                <a:ea typeface="Calibri"/>
                <a:cs typeface="Calibri"/>
                <a:sym typeface="Calibri"/>
              </a:rPr>
              <a:t>CLOSE</a:t>
            </a:r>
          </a:p>
        </p:txBody>
      </p:sp>
      <p:sp>
        <p:nvSpPr>
          <p:cNvPr id="179" name="Shape 179"/>
          <p:cNvSpPr txBox="1"/>
          <p:nvPr/>
        </p:nvSpPr>
        <p:spPr>
          <a:xfrm rot="531546">
            <a:off x="3729780" y="4189400"/>
            <a:ext cx="762313" cy="261609"/>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100" b="1">
                <a:solidFill>
                  <a:schemeClr val="dk1"/>
                </a:solidFill>
                <a:latin typeface="Calibri"/>
                <a:ea typeface="Calibri"/>
                <a:cs typeface="Calibri"/>
                <a:sym typeface="Calibri"/>
              </a:rPr>
              <a:t>DISPENSE</a:t>
            </a:r>
          </a:p>
        </p:txBody>
      </p:sp>
      <p:pic>
        <p:nvPicPr>
          <p:cNvPr id="180" name="Shape 180"/>
          <p:cNvPicPr preferRelativeResize="0"/>
          <p:nvPr/>
        </p:nvPicPr>
        <p:blipFill rotWithShape="1">
          <a:blip r:embed="rId9">
            <a:alphaModFix/>
          </a:blip>
          <a:srcRect/>
          <a:stretch/>
        </p:blipFill>
        <p:spPr>
          <a:xfrm rot="407929">
            <a:off x="1023122" y="2200473"/>
            <a:ext cx="1134286" cy="935786"/>
          </a:xfrm>
          <a:prstGeom prst="rect">
            <a:avLst/>
          </a:prstGeom>
          <a:solidFill>
            <a:schemeClr val="accent1"/>
          </a:solidFill>
          <a:ln w="15875" cap="flat" cmpd="sng">
            <a:solidFill>
              <a:schemeClr val="accent1"/>
            </a:solidFill>
            <a:prstDash val="solid"/>
            <a:round/>
            <a:headEnd type="none" w="med" len="med"/>
            <a:tailEnd type="none" w="med" len="med"/>
          </a:ln>
        </p:spPr>
      </p:pic>
      <p:pic>
        <p:nvPicPr>
          <p:cNvPr id="181" name="Shape 181"/>
          <p:cNvPicPr preferRelativeResize="0"/>
          <p:nvPr/>
        </p:nvPicPr>
        <p:blipFill rotWithShape="1">
          <a:blip r:embed="rId10">
            <a:alphaModFix/>
          </a:blip>
          <a:srcRect/>
          <a:stretch/>
        </p:blipFill>
        <p:spPr>
          <a:xfrm rot="932614">
            <a:off x="423881" y="1098163"/>
            <a:ext cx="1680565" cy="1680565"/>
          </a:xfrm>
          <a:prstGeom prst="rect">
            <a:avLst/>
          </a:prstGeom>
          <a:noFill/>
          <a:ln>
            <a:noFill/>
          </a:ln>
        </p:spPr>
      </p:pic>
      <p:sp>
        <p:nvSpPr>
          <p:cNvPr id="182" name="Shape 182"/>
          <p:cNvSpPr txBox="1"/>
          <p:nvPr/>
        </p:nvSpPr>
        <p:spPr>
          <a:xfrm rot="514595">
            <a:off x="3620468" y="4590029"/>
            <a:ext cx="796953" cy="26161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100" b="1">
                <a:solidFill>
                  <a:schemeClr val="dk1"/>
                </a:solidFill>
                <a:latin typeface="Calibri"/>
                <a:ea typeface="Calibri"/>
                <a:cs typeface="Calibri"/>
                <a:sym typeface="Calibri"/>
              </a:rPr>
              <a:t>POSTER</a:t>
            </a:r>
          </a:p>
        </p:txBody>
      </p:sp>
      <p:sp>
        <p:nvSpPr>
          <p:cNvPr id="183" name="Shape 183"/>
          <p:cNvSpPr txBox="1"/>
          <p:nvPr/>
        </p:nvSpPr>
        <p:spPr>
          <a:xfrm>
            <a:off x="1756681" y="1803630"/>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1</a:t>
            </a:r>
          </a:p>
        </p:txBody>
      </p:sp>
      <p:sp>
        <p:nvSpPr>
          <p:cNvPr id="184" name="Shape 184"/>
          <p:cNvSpPr txBox="1"/>
          <p:nvPr/>
        </p:nvSpPr>
        <p:spPr>
          <a:xfrm>
            <a:off x="2902027" y="1498792"/>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2</a:t>
            </a:r>
          </a:p>
        </p:txBody>
      </p:sp>
      <p:sp>
        <p:nvSpPr>
          <p:cNvPr id="185" name="Shape 185"/>
          <p:cNvSpPr txBox="1"/>
          <p:nvPr/>
        </p:nvSpPr>
        <p:spPr>
          <a:xfrm>
            <a:off x="4450167" y="1455398"/>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3</a:t>
            </a:r>
          </a:p>
        </p:txBody>
      </p:sp>
      <p:sp>
        <p:nvSpPr>
          <p:cNvPr id="186" name="Shape 186"/>
          <p:cNvSpPr txBox="1"/>
          <p:nvPr/>
        </p:nvSpPr>
        <p:spPr>
          <a:xfrm>
            <a:off x="7294525" y="1514650"/>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4</a:t>
            </a:r>
          </a:p>
        </p:txBody>
      </p:sp>
      <p:sp>
        <p:nvSpPr>
          <p:cNvPr id="187" name="Shape 187"/>
          <p:cNvSpPr txBox="1"/>
          <p:nvPr/>
        </p:nvSpPr>
        <p:spPr>
          <a:xfrm>
            <a:off x="3624221" y="3704498"/>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6</a:t>
            </a:r>
          </a:p>
        </p:txBody>
      </p:sp>
      <p:sp>
        <p:nvSpPr>
          <p:cNvPr id="188" name="Shape 188"/>
          <p:cNvSpPr txBox="1"/>
          <p:nvPr/>
        </p:nvSpPr>
        <p:spPr>
          <a:xfrm>
            <a:off x="2601224" y="3889164"/>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5</a:t>
            </a:r>
          </a:p>
        </p:txBody>
      </p:sp>
      <p:sp>
        <p:nvSpPr>
          <p:cNvPr id="189" name="Shape 189"/>
          <p:cNvSpPr txBox="1"/>
          <p:nvPr/>
        </p:nvSpPr>
        <p:spPr>
          <a:xfrm>
            <a:off x="5732917" y="3381598"/>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7</a:t>
            </a:r>
          </a:p>
        </p:txBody>
      </p:sp>
      <p:pic>
        <p:nvPicPr>
          <p:cNvPr id="190" name="Shape 190"/>
          <p:cNvPicPr preferRelativeResize="0"/>
          <p:nvPr/>
        </p:nvPicPr>
        <p:blipFill rotWithShape="1">
          <a:blip r:embed="rId11">
            <a:alphaModFix/>
          </a:blip>
          <a:srcRect/>
          <a:stretch/>
        </p:blipFill>
        <p:spPr>
          <a:xfrm rot="-444929">
            <a:off x="487961" y="3632031"/>
            <a:ext cx="2065035" cy="1595708"/>
          </a:xfrm>
          <a:prstGeom prst="rect">
            <a:avLst/>
          </a:prstGeom>
          <a:noFill/>
          <a:ln>
            <a:noFill/>
          </a:ln>
        </p:spPr>
      </p:pic>
      <p:sp>
        <p:nvSpPr>
          <p:cNvPr id="191" name="Shape 191"/>
          <p:cNvSpPr txBox="1"/>
          <p:nvPr/>
        </p:nvSpPr>
        <p:spPr>
          <a:xfrm>
            <a:off x="7294525" y="3172631"/>
            <a:ext cx="300803" cy="369332"/>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rgbClr val="DAA631"/>
                </a:solidFill>
                <a:latin typeface="Calibri"/>
                <a:ea typeface="Calibri"/>
                <a:cs typeface="Calibri"/>
                <a:sym typeface="Calibri"/>
              </a:rPr>
              <a:t>8</a:t>
            </a:r>
          </a:p>
        </p:txBody>
      </p:sp>
      <p:sp>
        <p:nvSpPr>
          <p:cNvPr id="192" name="Shape 192"/>
          <p:cNvSpPr/>
          <p:nvPr/>
        </p:nvSpPr>
        <p:spPr>
          <a:xfrm>
            <a:off x="533400" y="5477494"/>
            <a:ext cx="8305799"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a:solidFill>
                  <a:srgbClr val="FFFFB9"/>
                </a:solidFill>
                <a:latin typeface="Calibri"/>
                <a:ea typeface="Calibri"/>
                <a:cs typeface="Calibri"/>
                <a:sym typeface="Calibri"/>
              </a:rPr>
              <a:t>Things you will need….</a:t>
            </a:r>
            <a:r>
              <a:rPr lang="en-US" sz="2800">
                <a:solidFill>
                  <a:srgbClr val="FFFFB9"/>
                </a:solidFill>
                <a:latin typeface="Calibri"/>
                <a:ea typeface="Calibri"/>
                <a:cs typeface="Calibri"/>
                <a:sym typeface="Calibri"/>
              </a:rPr>
              <a:t>protocol pg. 1</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81000" y="111937"/>
            <a:ext cx="8382000" cy="664800"/>
          </a:xfrm>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FFFFB9"/>
              </a:buClr>
              <a:buSzPct val="25000"/>
              <a:buFont typeface="Calibri"/>
              <a:buNone/>
            </a:pPr>
            <a:r>
              <a:rPr lang="en-US" sz="4800" b="0" i="0" u="none" strike="noStrike" cap="none">
                <a:solidFill>
                  <a:srgbClr val="FFFFB9"/>
                </a:solidFill>
                <a:latin typeface="Calibri"/>
                <a:ea typeface="Calibri"/>
                <a:cs typeface="Calibri"/>
                <a:sym typeface="Calibri"/>
              </a:rPr>
              <a:t>What is a “water source?”</a:t>
            </a:r>
          </a:p>
        </p:txBody>
      </p:sp>
      <p:pic>
        <p:nvPicPr>
          <p:cNvPr id="199" name="Shape 199"/>
          <p:cNvPicPr preferRelativeResize="0">
            <a:picLocks noGrp="1"/>
          </p:cNvPicPr>
          <p:nvPr>
            <p:ph type="body" idx="1"/>
          </p:nvPr>
        </p:nvPicPr>
        <p:blipFill rotWithShape="1">
          <a:blip r:embed="rId3">
            <a:alphaModFix/>
          </a:blip>
          <a:srcRect l="23544" t="6750" r="26699" b="9000"/>
          <a:stretch/>
        </p:blipFill>
        <p:spPr>
          <a:xfrm>
            <a:off x="358933" y="1354030"/>
            <a:ext cx="1297521" cy="2130424"/>
          </a:xfrm>
          <a:prstGeom prst="rect">
            <a:avLst/>
          </a:prstGeom>
          <a:noFill/>
          <a:ln w="19050" cap="flat" cmpd="sng">
            <a:solidFill>
              <a:srgbClr val="00B0F0"/>
            </a:solidFill>
            <a:prstDash val="solid"/>
            <a:round/>
            <a:headEnd type="none" w="med" len="med"/>
            <a:tailEnd type="none" w="med" len="med"/>
          </a:ln>
        </p:spPr>
      </p:pic>
      <p:pic>
        <p:nvPicPr>
          <p:cNvPr id="200" name="Shape 200"/>
          <p:cNvPicPr preferRelativeResize="0"/>
          <p:nvPr/>
        </p:nvPicPr>
        <p:blipFill rotWithShape="1">
          <a:blip r:embed="rId4">
            <a:alphaModFix/>
          </a:blip>
          <a:srcRect l="3076" t="9293" r="6647" b="16662"/>
          <a:stretch/>
        </p:blipFill>
        <p:spPr>
          <a:xfrm>
            <a:off x="1983342" y="986280"/>
            <a:ext cx="1828800" cy="1109050"/>
          </a:xfrm>
          <a:prstGeom prst="rect">
            <a:avLst/>
          </a:prstGeom>
          <a:noFill/>
          <a:ln w="19050" cap="flat" cmpd="sng">
            <a:solidFill>
              <a:srgbClr val="00B0F0"/>
            </a:solidFill>
            <a:prstDash val="solid"/>
            <a:round/>
            <a:headEnd type="none" w="med" len="med"/>
            <a:tailEnd type="none" w="med" len="med"/>
          </a:ln>
        </p:spPr>
      </p:pic>
      <p:pic>
        <p:nvPicPr>
          <p:cNvPr id="201" name="Shape 201"/>
          <p:cNvPicPr preferRelativeResize="0"/>
          <p:nvPr/>
        </p:nvPicPr>
        <p:blipFill rotWithShape="1">
          <a:blip r:embed="rId5">
            <a:alphaModFix/>
          </a:blip>
          <a:srcRect/>
          <a:stretch/>
        </p:blipFill>
        <p:spPr>
          <a:xfrm>
            <a:off x="2618594" y="2186627"/>
            <a:ext cx="1638935" cy="1411633"/>
          </a:xfrm>
          <a:prstGeom prst="rect">
            <a:avLst/>
          </a:prstGeom>
          <a:noFill/>
          <a:ln w="19050" cap="flat" cmpd="sng">
            <a:solidFill>
              <a:srgbClr val="00B0F0"/>
            </a:solidFill>
            <a:prstDash val="solid"/>
            <a:round/>
            <a:headEnd type="none" w="med" len="med"/>
            <a:tailEnd type="none" w="med" len="med"/>
          </a:ln>
        </p:spPr>
      </p:pic>
      <p:pic>
        <p:nvPicPr>
          <p:cNvPr id="202" name="Shape 202"/>
          <p:cNvPicPr preferRelativeResize="0"/>
          <p:nvPr/>
        </p:nvPicPr>
        <p:blipFill rotWithShape="1">
          <a:blip r:embed="rId6">
            <a:alphaModFix/>
          </a:blip>
          <a:srcRect/>
          <a:stretch/>
        </p:blipFill>
        <p:spPr>
          <a:xfrm>
            <a:off x="470462" y="4605850"/>
            <a:ext cx="1868386" cy="1490210"/>
          </a:xfrm>
          <a:prstGeom prst="rect">
            <a:avLst/>
          </a:prstGeom>
          <a:noFill/>
          <a:ln w="19050" cap="flat" cmpd="sng">
            <a:solidFill>
              <a:srgbClr val="00B0F0"/>
            </a:solidFill>
            <a:prstDash val="solid"/>
            <a:round/>
            <a:headEnd type="none" w="med" len="med"/>
            <a:tailEnd type="none" w="med" len="med"/>
          </a:ln>
        </p:spPr>
      </p:pic>
      <p:pic>
        <p:nvPicPr>
          <p:cNvPr id="203" name="Shape 203" descr="Macintosh HD:private:var:folders:bx:cdtz9w351977hcr75dkvj1xh0000gn:T:TemporaryItems:unspecified.jpg"/>
          <p:cNvPicPr preferRelativeResize="0"/>
          <p:nvPr/>
        </p:nvPicPr>
        <p:blipFill rotWithShape="1">
          <a:blip r:embed="rId7">
            <a:alphaModFix/>
          </a:blip>
          <a:srcRect l="14120"/>
          <a:stretch/>
        </p:blipFill>
        <p:spPr>
          <a:xfrm>
            <a:off x="6858000" y="1249142"/>
            <a:ext cx="2092528" cy="1857601"/>
          </a:xfrm>
          <a:prstGeom prst="rect">
            <a:avLst/>
          </a:prstGeom>
          <a:noFill/>
          <a:ln w="19050" cap="flat" cmpd="sng">
            <a:solidFill>
              <a:srgbClr val="00B0F0"/>
            </a:solidFill>
            <a:prstDash val="solid"/>
            <a:round/>
            <a:headEnd type="none" w="med" len="med"/>
            <a:tailEnd type="none" w="med" len="med"/>
          </a:ln>
        </p:spPr>
      </p:pic>
      <p:pic>
        <p:nvPicPr>
          <p:cNvPr id="204" name="Shape 204" descr="R:\Project\Nutrition\HER8\Systematic Observation\Observation Summary Sheet\Images\Water-pitcher.jpg"/>
          <p:cNvPicPr preferRelativeResize="0"/>
          <p:nvPr/>
        </p:nvPicPr>
        <p:blipFill rotWithShape="1">
          <a:blip r:embed="rId8">
            <a:alphaModFix/>
          </a:blip>
          <a:srcRect/>
          <a:stretch/>
        </p:blipFill>
        <p:spPr>
          <a:xfrm>
            <a:off x="6705600" y="4284789"/>
            <a:ext cx="1795463" cy="2132330"/>
          </a:xfrm>
          <a:prstGeom prst="rect">
            <a:avLst/>
          </a:prstGeom>
          <a:noFill/>
          <a:ln w="19050" cap="flat" cmpd="sng">
            <a:solidFill>
              <a:srgbClr val="00B0F0"/>
            </a:solidFill>
            <a:prstDash val="solid"/>
            <a:round/>
            <a:headEnd type="none" w="med" len="med"/>
            <a:tailEnd type="none" w="med" len="med"/>
          </a:ln>
        </p:spPr>
      </p:pic>
      <p:pic>
        <p:nvPicPr>
          <p:cNvPr id="205" name="Shape 205" descr="http://cdn.phys.org/newman/gfx/news/hires/2013/18-researchersi.jpg"/>
          <p:cNvPicPr preferRelativeResize="0"/>
          <p:nvPr/>
        </p:nvPicPr>
        <p:blipFill rotWithShape="1">
          <a:blip r:embed="rId9">
            <a:alphaModFix/>
          </a:blip>
          <a:srcRect/>
          <a:stretch/>
        </p:blipFill>
        <p:spPr>
          <a:xfrm>
            <a:off x="3122049" y="4200454"/>
            <a:ext cx="2800349" cy="1866900"/>
          </a:xfrm>
          <a:prstGeom prst="rect">
            <a:avLst/>
          </a:prstGeom>
          <a:noFill/>
          <a:ln w="19050" cap="flat" cmpd="sng">
            <a:solidFill>
              <a:srgbClr val="00B0F0"/>
            </a:solidFill>
            <a:prstDash val="solid"/>
            <a:round/>
            <a:headEnd type="none" w="med" len="med"/>
            <a:tailEnd type="none" w="med" len="med"/>
          </a:ln>
        </p:spPr>
      </p:pic>
      <p:pic>
        <p:nvPicPr>
          <p:cNvPr id="206" name="Shape 206" descr="http://www.thewaterdeliverycompany.com/new/wp-content/uploads/2012/01/avalnche.jpg"/>
          <p:cNvPicPr preferRelativeResize="0"/>
          <p:nvPr/>
        </p:nvPicPr>
        <p:blipFill rotWithShape="1">
          <a:blip r:embed="rId10">
            <a:alphaModFix/>
          </a:blip>
          <a:srcRect/>
          <a:stretch/>
        </p:blipFill>
        <p:spPr>
          <a:xfrm>
            <a:off x="4702917" y="871430"/>
            <a:ext cx="1853209" cy="2613025"/>
          </a:xfrm>
          <a:prstGeom prst="rect">
            <a:avLst/>
          </a:prstGeom>
          <a:noFill/>
          <a:ln w="19050" cap="flat" cmpd="sng">
            <a:solidFill>
              <a:srgbClr val="00B0F0"/>
            </a:solidFill>
            <a:prstDash val="solid"/>
            <a:round/>
            <a:headEnd type="none" w="med" len="med"/>
            <a:tailEnd type="none" w="med" len="med"/>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81000" y="706225"/>
            <a:ext cx="8381999" cy="696688"/>
          </a:xfrm>
          <a:prstGeom prst="rect">
            <a:avLst/>
          </a:prstGeom>
          <a:noFill/>
          <a:ln>
            <a:noFill/>
          </a:ln>
        </p:spPr>
        <p:txBody>
          <a:bodyPr lIns="0" tIns="0" rIns="0" bIns="0" anchor="t" anchorCtr="0">
            <a:noAutofit/>
          </a:bodyPr>
          <a:lstStyle/>
          <a:p>
            <a:pPr marL="0" marR="0" lvl="0" indent="0" rtl="0">
              <a:lnSpc>
                <a:spcPct val="90000"/>
              </a:lnSpc>
              <a:spcBef>
                <a:spcPts val="0"/>
              </a:spcBef>
              <a:buClr>
                <a:srgbClr val="FFFFB9"/>
              </a:buClr>
              <a:buSzPct val="25000"/>
              <a:buFont typeface="Calibri"/>
              <a:buNone/>
            </a:pPr>
            <a:r>
              <a:rPr lang="en-US" sz="4000" b="0" i="0" u="none" strike="noStrike" cap="none" dirty="0">
                <a:solidFill>
                  <a:srgbClr val="FFFFB9"/>
                </a:solidFill>
                <a:latin typeface="Calibri"/>
                <a:ea typeface="Calibri"/>
                <a:cs typeface="Calibri"/>
                <a:sym typeface="Calibri"/>
              </a:rPr>
              <a:t>Step #1:  Map and Label Water Sources</a:t>
            </a:r>
          </a:p>
        </p:txBody>
      </p:sp>
      <p:sp>
        <p:nvSpPr>
          <p:cNvPr id="213" name="Shape 213"/>
          <p:cNvSpPr txBox="1"/>
          <p:nvPr/>
        </p:nvSpPr>
        <p:spPr>
          <a:xfrm>
            <a:off x="350519" y="2590800"/>
            <a:ext cx="8381999" cy="1329594"/>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0"/>
              </a:spcAft>
              <a:buClr>
                <a:srgbClr val="FFFFB9"/>
              </a:buClr>
              <a:buSzPct val="25000"/>
              <a:buFont typeface="Calibri"/>
              <a:buNone/>
            </a:pPr>
            <a:r>
              <a:rPr lang="en-US" sz="3200" b="0" cap="none" dirty="0">
                <a:solidFill>
                  <a:srgbClr val="FFFFB9"/>
                </a:solidFill>
                <a:latin typeface="Calibri"/>
                <a:ea typeface="Calibri"/>
                <a:cs typeface="Calibri"/>
                <a:sym typeface="Calibri"/>
              </a:rPr>
              <a:t>Go to Protocol </a:t>
            </a:r>
          </a:p>
          <a:p>
            <a:pPr marL="0" marR="0" lvl="0" indent="0" algn="l" rtl="0">
              <a:lnSpc>
                <a:spcPct val="90000"/>
              </a:lnSpc>
              <a:spcBef>
                <a:spcPts val="0"/>
              </a:spcBef>
              <a:buClr>
                <a:srgbClr val="FFFFB9"/>
              </a:buClr>
              <a:buSzPct val="25000"/>
              <a:buFont typeface="Calibri"/>
              <a:buNone/>
            </a:pPr>
            <a:r>
              <a:rPr lang="en-US" sz="3200" b="0" cap="none" dirty="0">
                <a:solidFill>
                  <a:srgbClr val="FFFFB9"/>
                </a:solidFill>
                <a:latin typeface="Calibri"/>
                <a:ea typeface="Calibri"/>
                <a:cs typeface="Calibri"/>
                <a:sym typeface="Calibri"/>
              </a:rPr>
              <a:t>Page 2</a:t>
            </a:r>
            <a:br>
              <a:rPr lang="en-US" sz="3200" b="0" cap="none" dirty="0">
                <a:solidFill>
                  <a:srgbClr val="FFFFB9"/>
                </a:solidFill>
                <a:latin typeface="Calibri"/>
                <a:ea typeface="Calibri"/>
                <a:cs typeface="Calibri"/>
                <a:sym typeface="Calibri"/>
              </a:rPr>
            </a:br>
            <a:endParaRPr lang="en-US" sz="3200" b="0" cap="none" dirty="0">
              <a:solidFill>
                <a:srgbClr val="FFFFB9"/>
              </a:solidFill>
              <a:latin typeface="Calibri"/>
              <a:ea typeface="Calibri"/>
              <a:cs typeface="Calibri"/>
              <a:sym typeface="Calibri"/>
            </a:endParaRPr>
          </a:p>
        </p:txBody>
      </p:sp>
      <p:pic>
        <p:nvPicPr>
          <p:cNvPr id="214" name="Shape 214"/>
          <p:cNvPicPr preferRelativeResize="0"/>
          <p:nvPr/>
        </p:nvPicPr>
        <p:blipFill rotWithShape="1">
          <a:blip r:embed="rId3">
            <a:alphaModFix/>
          </a:blip>
          <a:srcRect/>
          <a:stretch/>
        </p:blipFill>
        <p:spPr>
          <a:xfrm>
            <a:off x="4495800" y="1563700"/>
            <a:ext cx="3803568" cy="4922265"/>
          </a:xfrm>
          <a:prstGeom prst="rect">
            <a:avLst/>
          </a:prstGeom>
          <a:noFill/>
          <a:ln>
            <a:noFill/>
          </a:ln>
        </p:spPr>
      </p:pic>
      <p:sp>
        <p:nvSpPr>
          <p:cNvPr id="215" name="Shape 215"/>
          <p:cNvSpPr/>
          <p:nvPr/>
        </p:nvSpPr>
        <p:spPr>
          <a:xfrm>
            <a:off x="2209800" y="3596094"/>
            <a:ext cx="2057400" cy="485087"/>
          </a:xfrm>
          <a:prstGeom prst="rightArrow">
            <a:avLst>
              <a:gd name="adj1" fmla="val 50000"/>
              <a:gd name="adj2" fmla="val 50000"/>
            </a:avLst>
          </a:prstGeom>
          <a:gradFill>
            <a:gsLst>
              <a:gs pos="0">
                <a:srgbClr val="956700"/>
              </a:gs>
              <a:gs pos="50000">
                <a:srgbClr val="EEA400"/>
              </a:gs>
              <a:gs pos="70000">
                <a:srgbClr val="FFB400"/>
              </a:gs>
              <a:gs pos="100000">
                <a:srgbClr val="FFD708"/>
              </a:gs>
            </a:gsLst>
            <a:lin ang="16200000" scaled="0"/>
          </a:gra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81000" y="230187"/>
            <a:ext cx="8382000" cy="66480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3600" b="0" i="0" u="none" strike="noStrike" cap="none" dirty="0">
                <a:solidFill>
                  <a:srgbClr val="FFFFB9"/>
                </a:solidFill>
                <a:latin typeface="Calibri"/>
                <a:ea typeface="Calibri"/>
                <a:cs typeface="Calibri"/>
                <a:sym typeface="Calibri"/>
              </a:rPr>
              <a:t>Step #1:  Map and Label Water Sources</a:t>
            </a:r>
          </a:p>
        </p:txBody>
      </p:sp>
      <p:sp>
        <p:nvSpPr>
          <p:cNvPr id="222" name="Shape 222"/>
          <p:cNvSpPr txBox="1">
            <a:spLocks noGrp="1"/>
          </p:cNvSpPr>
          <p:nvPr>
            <p:ph type="body" idx="2"/>
          </p:nvPr>
        </p:nvSpPr>
        <p:spPr>
          <a:xfrm>
            <a:off x="320868" y="1063987"/>
            <a:ext cx="8502300" cy="4472100"/>
          </a:xfrm>
          <a:prstGeom prst="rect">
            <a:avLst/>
          </a:prstGeom>
          <a:noFill/>
          <a:ln w="9525" cap="flat" cmpd="sng">
            <a:solidFill>
              <a:srgbClr val="000000"/>
            </a:solidFill>
            <a:prstDash val="solid"/>
            <a:round/>
            <a:headEnd type="none" w="med" len="med"/>
            <a:tailEnd type="none" w="med" len="med"/>
          </a:ln>
        </p:spPr>
        <p:txBody>
          <a:bodyPr lIns="0" tIns="0" rIns="0" bIns="0" anchor="t" anchorCtr="0">
            <a:noAutofit/>
          </a:bodyPr>
          <a:lstStyle/>
          <a:p>
            <a:pPr marL="347914" marR="0" lvl="0" indent="-347914" algn="l" rtl="0">
              <a:lnSpc>
                <a:spcPct val="90000"/>
              </a:lnSpc>
              <a:spcBef>
                <a:spcPts val="0"/>
              </a:spcBef>
              <a:spcAft>
                <a:spcPts val="0"/>
              </a:spcAft>
              <a:buClr>
                <a:schemeClr val="lt1"/>
              </a:buClr>
              <a:buSzPct val="100000"/>
              <a:buFont typeface="Calibri"/>
              <a:buChar char="•"/>
            </a:pPr>
            <a:r>
              <a:rPr lang="en-US" sz="2600" b="0" i="0" u="none" strike="noStrike" cap="none" dirty="0">
                <a:solidFill>
                  <a:schemeClr val="lt1"/>
                </a:solidFill>
                <a:latin typeface="Calibri"/>
                <a:ea typeface="Calibri"/>
                <a:cs typeface="Calibri"/>
                <a:sym typeface="Calibri"/>
              </a:rPr>
              <a:t>Obtain floor plan of school</a:t>
            </a:r>
          </a:p>
          <a:p>
            <a:pPr marL="347914" marR="0" lvl="0" indent="-347914" algn="l" rtl="0">
              <a:lnSpc>
                <a:spcPct val="90000"/>
              </a:lnSpc>
              <a:spcBef>
                <a:spcPts val="520"/>
              </a:spcBef>
              <a:spcAft>
                <a:spcPts val="0"/>
              </a:spcAft>
              <a:buClr>
                <a:schemeClr val="lt1"/>
              </a:buClr>
              <a:buSzPct val="100000"/>
              <a:buFont typeface="Calibri"/>
              <a:buChar char="•"/>
            </a:pPr>
            <a:r>
              <a:rPr lang="en-US" sz="2600" b="0" i="0" u="none" strike="noStrike" cap="none" dirty="0">
                <a:solidFill>
                  <a:schemeClr val="lt1"/>
                </a:solidFill>
                <a:latin typeface="Calibri"/>
                <a:ea typeface="Calibri"/>
                <a:cs typeface="Calibri"/>
                <a:sym typeface="Calibri"/>
              </a:rPr>
              <a:t>Identify and mark with a “   ” </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dirty="0">
                <a:solidFill>
                  <a:srgbClr val="F8BE36"/>
                </a:solidFill>
                <a:latin typeface="Calibri"/>
                <a:ea typeface="Calibri"/>
                <a:cs typeface="Calibri"/>
                <a:sym typeface="Calibri"/>
              </a:rPr>
              <a:t>Foodservice/cafeteria </a:t>
            </a:r>
            <a:r>
              <a:rPr lang="en-US" sz="2400" b="0" i="0" u="none" strike="noStrike" cap="none" dirty="0">
                <a:solidFill>
                  <a:schemeClr val="lt1"/>
                </a:solidFill>
                <a:latin typeface="Calibri"/>
                <a:ea typeface="Calibri"/>
                <a:cs typeface="Calibri"/>
                <a:sym typeface="Calibri"/>
              </a:rPr>
              <a:t>area where students are served food</a:t>
            </a:r>
          </a:p>
          <a:p>
            <a:pPr lvl="2" indent="-343138">
              <a:spcBef>
                <a:spcPts val="480"/>
              </a:spcBef>
            </a:pPr>
            <a:r>
              <a:rPr lang="en-US" dirty="0"/>
              <a:t>E.g. cafeteria, dining hall, etc. where meals are served</a:t>
            </a:r>
            <a:endParaRPr lang="en-US" b="0" i="0" u="none" strike="noStrike" cap="none" dirty="0">
              <a:solidFill>
                <a:schemeClr val="lt1"/>
              </a:solidFill>
              <a:latin typeface="Calibri"/>
              <a:ea typeface="Calibri"/>
              <a:cs typeface="Calibri"/>
              <a:sym typeface="Calibri"/>
            </a:endParaRP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dirty="0">
                <a:solidFill>
                  <a:srgbClr val="F8BE36"/>
                </a:solidFill>
                <a:latin typeface="Calibri"/>
                <a:ea typeface="Calibri"/>
                <a:cs typeface="Calibri"/>
                <a:sym typeface="Calibri"/>
              </a:rPr>
              <a:t>Outdoor </a:t>
            </a:r>
            <a:r>
              <a:rPr lang="en-US" sz="2400" b="0" i="0" u="none" strike="noStrike" cap="none" dirty="0">
                <a:solidFill>
                  <a:srgbClr val="FFFFFF"/>
                </a:solidFill>
                <a:latin typeface="Calibri"/>
                <a:ea typeface="Calibri"/>
                <a:cs typeface="Calibri"/>
                <a:sym typeface="Calibri"/>
              </a:rPr>
              <a:t>area where students are physically active for PE/recess</a:t>
            </a:r>
          </a:p>
          <a:p>
            <a:pPr lvl="2" indent="-343138">
              <a:spcBef>
                <a:spcPts val="480"/>
              </a:spcBef>
            </a:pPr>
            <a:r>
              <a:rPr lang="en-US" dirty="0">
                <a:solidFill>
                  <a:srgbClr val="FFFFFF"/>
                </a:solidFill>
              </a:rPr>
              <a:t>E.g. </a:t>
            </a:r>
            <a:r>
              <a:rPr lang="en-US" b="0" i="0" u="none" strike="noStrike" cap="none" dirty="0">
                <a:solidFill>
                  <a:srgbClr val="FFFFFF"/>
                </a:solidFill>
                <a:latin typeface="Calibri"/>
                <a:ea typeface="Calibri"/>
                <a:cs typeface="Calibri"/>
                <a:sym typeface="Calibri"/>
              </a:rPr>
              <a:t>field</a:t>
            </a:r>
            <a:r>
              <a:rPr lang="en-US" dirty="0">
                <a:solidFill>
                  <a:srgbClr val="FFFFFF"/>
                </a:solidFill>
              </a:rPr>
              <a:t>, </a:t>
            </a:r>
            <a:r>
              <a:rPr lang="en-US" b="0" i="0" u="none" strike="noStrike" cap="none" dirty="0">
                <a:solidFill>
                  <a:srgbClr val="FFFFFF"/>
                </a:solidFill>
                <a:latin typeface="Calibri"/>
                <a:ea typeface="Calibri"/>
                <a:cs typeface="Calibri"/>
                <a:sym typeface="Calibri"/>
              </a:rPr>
              <a:t>blacktop</a:t>
            </a:r>
            <a:r>
              <a:rPr lang="en-US" dirty="0">
                <a:solidFill>
                  <a:srgbClr val="FFFFFF"/>
                </a:solidFill>
              </a:rPr>
              <a:t>, </a:t>
            </a:r>
            <a:r>
              <a:rPr lang="en-US" b="0" i="0" u="none" strike="noStrike" cap="none" dirty="0">
                <a:solidFill>
                  <a:srgbClr val="FFFFFF"/>
                </a:solidFill>
                <a:latin typeface="Calibri"/>
                <a:ea typeface="Calibri"/>
                <a:cs typeface="Calibri"/>
                <a:sym typeface="Calibri"/>
              </a:rPr>
              <a:t>playground</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dirty="0">
                <a:solidFill>
                  <a:srgbClr val="F8BE36"/>
                </a:solidFill>
                <a:latin typeface="Calibri"/>
                <a:ea typeface="Calibri"/>
                <a:cs typeface="Calibri"/>
                <a:sym typeface="Calibri"/>
              </a:rPr>
              <a:t>Indoor </a:t>
            </a:r>
            <a:r>
              <a:rPr lang="en-US" sz="2400" b="0" i="0" u="none" strike="noStrike" cap="none" dirty="0">
                <a:solidFill>
                  <a:srgbClr val="E8F1F7"/>
                </a:solidFill>
                <a:latin typeface="Calibri"/>
                <a:ea typeface="Calibri"/>
                <a:cs typeface="Calibri"/>
                <a:sym typeface="Calibri"/>
              </a:rPr>
              <a:t>area where students are physically active for PE/recess</a:t>
            </a:r>
          </a:p>
          <a:p>
            <a:pPr lvl="2" indent="-343138">
              <a:spcBef>
                <a:spcPts val="480"/>
              </a:spcBef>
            </a:pPr>
            <a:r>
              <a:rPr lang="en-US" dirty="0">
                <a:solidFill>
                  <a:srgbClr val="E8F1F7"/>
                </a:solidFill>
              </a:rPr>
              <a:t>E.g. </a:t>
            </a:r>
            <a:r>
              <a:rPr lang="en-US" b="0" i="0" u="none" strike="noStrike" cap="none" dirty="0">
                <a:solidFill>
                  <a:srgbClr val="E8F1F7"/>
                </a:solidFill>
                <a:latin typeface="Calibri"/>
                <a:ea typeface="Calibri"/>
                <a:cs typeface="Calibri"/>
                <a:sym typeface="Calibri"/>
              </a:rPr>
              <a:t>gym, multi-purpose room, etc.</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dirty="0">
                <a:solidFill>
                  <a:srgbClr val="F8BE36"/>
                </a:solidFill>
                <a:latin typeface="Calibri"/>
                <a:ea typeface="Calibri"/>
                <a:cs typeface="Calibri"/>
                <a:sym typeface="Calibri"/>
              </a:rPr>
              <a:t>Hallway</a:t>
            </a:r>
            <a:r>
              <a:rPr lang="en-US" dirty="0">
                <a:solidFill>
                  <a:srgbClr val="F8BE36"/>
                </a:solidFill>
              </a:rPr>
              <a:t> </a:t>
            </a:r>
            <a:r>
              <a:rPr lang="en-US" dirty="0">
                <a:solidFill>
                  <a:schemeClr val="bg1"/>
                </a:solidFill>
              </a:rPr>
              <a:t>or </a:t>
            </a:r>
            <a:r>
              <a:rPr lang="en-US" sz="2400" b="0" i="0" u="none" strike="noStrike" cap="none" dirty="0">
                <a:solidFill>
                  <a:schemeClr val="bg1"/>
                </a:solidFill>
                <a:latin typeface="Calibri"/>
                <a:ea typeface="Calibri"/>
                <a:cs typeface="Calibri"/>
                <a:sym typeface="Calibri"/>
              </a:rPr>
              <a:t>passing </a:t>
            </a:r>
            <a:r>
              <a:rPr lang="en-US" sz="2400" b="0" i="0" u="none" strike="noStrike" cap="none" dirty="0">
                <a:solidFill>
                  <a:srgbClr val="FFFFFF"/>
                </a:solidFill>
                <a:latin typeface="Calibri"/>
                <a:ea typeface="Calibri"/>
                <a:cs typeface="Calibri"/>
                <a:sym typeface="Calibri"/>
              </a:rPr>
              <a:t>area</a:t>
            </a:r>
            <a:r>
              <a:rPr lang="en-US" sz="2400" b="0" i="0" u="none" strike="noStrike" cap="none" dirty="0">
                <a:solidFill>
                  <a:schemeClr val="lt1"/>
                </a:solidFill>
                <a:latin typeface="Calibri"/>
                <a:ea typeface="Calibri"/>
                <a:cs typeface="Calibri"/>
                <a:sym typeface="Calibri"/>
              </a:rPr>
              <a:t> </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dirty="0">
                <a:solidFill>
                  <a:srgbClr val="F8BE36"/>
                </a:solidFill>
                <a:latin typeface="Calibri"/>
                <a:ea typeface="Calibri"/>
                <a:cs typeface="Calibri"/>
                <a:sym typeface="Calibri"/>
              </a:rPr>
              <a:t>Classroom</a:t>
            </a:r>
          </a:p>
          <a:p>
            <a:pPr marL="333362" marR="0" lvl="1" indent="-3161" algn="l" rtl="0">
              <a:lnSpc>
                <a:spcPct val="90000"/>
              </a:lnSpc>
              <a:spcBef>
                <a:spcPts val="480"/>
              </a:spcBef>
              <a:buClr>
                <a:schemeClr val="lt1"/>
              </a:buClr>
              <a:buSzPct val="25000"/>
              <a:buFont typeface="Calibri"/>
              <a:buNone/>
            </a:pPr>
            <a:endParaRPr sz="2400" b="0" i="0" u="none" strike="noStrike" cap="none" dirty="0">
              <a:solidFill>
                <a:srgbClr val="F8BE36"/>
              </a:solidFill>
              <a:latin typeface="Calibri"/>
              <a:ea typeface="Calibri"/>
              <a:cs typeface="Calibri"/>
              <a:sym typeface="Calibri"/>
            </a:endParaRPr>
          </a:p>
        </p:txBody>
      </p:sp>
      <p:sp>
        <p:nvSpPr>
          <p:cNvPr id="223" name="Shape 223"/>
          <p:cNvSpPr/>
          <p:nvPr/>
        </p:nvSpPr>
        <p:spPr>
          <a:xfrm>
            <a:off x="1143000" y="5952114"/>
            <a:ext cx="7754700" cy="546952"/>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457200" marR="0" lvl="1" indent="0" algn="l" rtl="0">
              <a:spcBef>
                <a:spcPts val="0"/>
              </a:spcBef>
              <a:buClr>
                <a:schemeClr val="lt1"/>
              </a:buClr>
              <a:buSzPct val="100000"/>
            </a:pPr>
            <a:r>
              <a:rPr lang="en-US" sz="1800" b="1" i="0" u="none" strike="noStrike" cap="none" dirty="0">
                <a:solidFill>
                  <a:schemeClr val="lt1"/>
                </a:solidFill>
                <a:latin typeface="Calibri"/>
                <a:ea typeface="Calibri"/>
                <a:cs typeface="Calibri"/>
                <a:sym typeface="Calibri"/>
              </a:rPr>
              <a:t>Don’t count water sources not typically used for drinking (hand-washing sinks, science laboratory sinks)</a:t>
            </a:r>
          </a:p>
        </p:txBody>
      </p:sp>
      <p:sp>
        <p:nvSpPr>
          <p:cNvPr id="224" name="Shape 224"/>
          <p:cNvSpPr/>
          <p:nvPr/>
        </p:nvSpPr>
        <p:spPr>
          <a:xfrm>
            <a:off x="690375" y="5834272"/>
            <a:ext cx="713718" cy="664794"/>
          </a:xfrm>
          <a:prstGeom prst="irregularSeal1">
            <a:avLst/>
          </a:prstGeom>
          <a:solidFill>
            <a:srgbClr val="FF0000"/>
          </a:soli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sp>
        <p:nvSpPr>
          <p:cNvPr id="2" name="Flowchart: Connector 1"/>
          <p:cNvSpPr/>
          <p:nvPr/>
        </p:nvSpPr>
        <p:spPr>
          <a:xfrm>
            <a:off x="4347557" y="1596044"/>
            <a:ext cx="224443" cy="21613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400" b="0" i="0" u="none" strike="noStrike" cap="none" dirty="0">
                <a:solidFill>
                  <a:srgbClr val="FFFFB9"/>
                </a:solidFill>
                <a:latin typeface="Calibri"/>
                <a:ea typeface="Calibri"/>
                <a:cs typeface="Calibri"/>
                <a:sym typeface="Calibri"/>
              </a:rPr>
              <a:t>Numbering Water Sources on Map</a:t>
            </a:r>
            <a:endParaRPr lang="en-US" sz="3600" b="0" i="0" u="none" strike="noStrike" cap="none" dirty="0">
              <a:solidFill>
                <a:srgbClr val="FFFFB9"/>
              </a:solidFill>
              <a:latin typeface="Calibri"/>
              <a:ea typeface="Calibri"/>
              <a:cs typeface="Calibri"/>
              <a:sym typeface="Calibri"/>
            </a:endParaRPr>
          </a:p>
        </p:txBody>
      </p:sp>
      <p:sp>
        <p:nvSpPr>
          <p:cNvPr id="230" name="Shape 230"/>
          <p:cNvSpPr txBox="1">
            <a:spLocks noGrp="1"/>
          </p:cNvSpPr>
          <p:nvPr>
            <p:ph type="body" idx="1"/>
          </p:nvPr>
        </p:nvSpPr>
        <p:spPr>
          <a:xfrm>
            <a:off x="381000" y="1172026"/>
            <a:ext cx="8382000" cy="1329600"/>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rgbClr val="FF0000"/>
              </a:buClr>
              <a:buSzPct val="100000"/>
              <a:buFont typeface="Calibri"/>
              <a:buChar char="•"/>
            </a:pPr>
            <a:r>
              <a:rPr lang="en-US" sz="3200" b="1" i="0" u="none" strike="noStrike" cap="none" dirty="0">
                <a:solidFill>
                  <a:srgbClr val="FF0000"/>
                </a:solidFill>
                <a:latin typeface="Calibri"/>
                <a:ea typeface="Calibri"/>
                <a:cs typeface="Calibri"/>
                <a:sym typeface="Calibri"/>
              </a:rPr>
              <a:t>Water Source </a:t>
            </a:r>
            <a:r>
              <a:rPr lang="en-US" sz="3200" b="0" i="0" u="none" strike="noStrike" cap="none" dirty="0">
                <a:solidFill>
                  <a:schemeClr val="lt1"/>
                </a:solidFill>
                <a:latin typeface="Calibri"/>
                <a:ea typeface="Calibri"/>
                <a:cs typeface="Calibri"/>
                <a:sym typeface="Calibri"/>
              </a:rPr>
              <a:t>– the entire water source (fountain, bottle filler, pitcher, bottled water offering) regardless of the number of spouts</a:t>
            </a:r>
          </a:p>
        </p:txBody>
      </p:sp>
      <p:pic>
        <p:nvPicPr>
          <p:cNvPr id="231" name="Shape 231"/>
          <p:cNvPicPr preferRelativeResize="0"/>
          <p:nvPr/>
        </p:nvPicPr>
        <p:blipFill rotWithShape="1">
          <a:blip r:embed="rId3">
            <a:alphaModFix/>
          </a:blip>
          <a:srcRect l="23544" t="6750" r="26699" b="9000"/>
          <a:stretch/>
        </p:blipFill>
        <p:spPr>
          <a:xfrm>
            <a:off x="885307" y="3003867"/>
            <a:ext cx="1371599" cy="2089194"/>
          </a:xfrm>
          <a:prstGeom prst="rect">
            <a:avLst/>
          </a:prstGeom>
          <a:noFill/>
          <a:ln w="19050" cap="flat" cmpd="sng">
            <a:solidFill>
              <a:srgbClr val="00B0F0"/>
            </a:solidFill>
            <a:prstDash val="solid"/>
            <a:round/>
            <a:headEnd type="none" w="med" len="med"/>
            <a:tailEnd type="none" w="med" len="med"/>
          </a:ln>
        </p:spPr>
      </p:pic>
      <p:sp>
        <p:nvSpPr>
          <p:cNvPr id="232" name="Shape 232"/>
          <p:cNvSpPr txBox="1"/>
          <p:nvPr/>
        </p:nvSpPr>
        <p:spPr>
          <a:xfrm>
            <a:off x="2446864" y="3334198"/>
            <a:ext cx="2666999" cy="1015662"/>
          </a:xfrm>
          <a:prstGeom prst="rect">
            <a:avLst/>
          </a:prstGeom>
          <a:noFill/>
          <a:ln w="9525" cap="flat" cmpd="sng">
            <a:solidFill>
              <a:schemeClr val="lt1"/>
            </a:solidFill>
            <a:prstDash val="solid"/>
            <a:round/>
            <a:headEnd type="none" w="med" len="med"/>
            <a:tailEnd type="none" w="med" len="med"/>
          </a:ln>
        </p:spPr>
        <p:txBody>
          <a:bodyPr lIns="91425" tIns="45700" rIns="91425" bIns="45700" anchor="t" anchorCtr="0">
            <a:noAutofit/>
          </a:bodyPr>
          <a:lstStyle/>
          <a:p>
            <a:pPr marL="285750" marR="0" lvl="0" indent="-285750" algn="l" rtl="0">
              <a:spcBef>
                <a:spcPts val="0"/>
              </a:spcBef>
              <a:buClr>
                <a:srgbClr val="FF0000"/>
              </a:buClr>
              <a:buSzPct val="100000"/>
              <a:buFont typeface="Arial"/>
              <a:buChar char="•"/>
            </a:pPr>
            <a:r>
              <a:rPr lang="en-US" sz="2000" b="1" i="1">
                <a:solidFill>
                  <a:srgbClr val="FF0000"/>
                </a:solidFill>
                <a:latin typeface="Calibri"/>
                <a:ea typeface="Calibri"/>
                <a:cs typeface="Calibri"/>
                <a:sym typeface="Calibri"/>
              </a:rPr>
              <a:t>Consecutively Number</a:t>
            </a:r>
            <a:r>
              <a:rPr lang="en-US" sz="2000">
                <a:solidFill>
                  <a:srgbClr val="FF0000"/>
                </a:solidFill>
                <a:latin typeface="Calibri"/>
                <a:ea typeface="Calibri"/>
                <a:cs typeface="Calibri"/>
                <a:sym typeface="Calibri"/>
              </a:rPr>
              <a:t> </a:t>
            </a:r>
            <a:r>
              <a:rPr lang="en-US" sz="2000">
                <a:solidFill>
                  <a:schemeClr val="lt1"/>
                </a:solidFill>
                <a:latin typeface="Calibri"/>
                <a:ea typeface="Calibri"/>
                <a:cs typeface="Calibri"/>
                <a:sym typeface="Calibri"/>
              </a:rPr>
              <a:t>each water source on the map</a:t>
            </a:r>
          </a:p>
        </p:txBody>
      </p:sp>
      <p:sp>
        <p:nvSpPr>
          <p:cNvPr id="233" name="Shape 233"/>
          <p:cNvSpPr txBox="1"/>
          <p:nvPr/>
        </p:nvSpPr>
        <p:spPr>
          <a:xfrm>
            <a:off x="851904" y="3180516"/>
            <a:ext cx="84374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#1</a:t>
            </a:r>
          </a:p>
        </p:txBody>
      </p:sp>
      <p:sp>
        <p:nvSpPr>
          <p:cNvPr id="234" name="Shape 234"/>
          <p:cNvSpPr txBox="1"/>
          <p:nvPr/>
        </p:nvSpPr>
        <p:spPr>
          <a:xfrm>
            <a:off x="5638800" y="4343400"/>
            <a:ext cx="381000"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pic>
        <p:nvPicPr>
          <p:cNvPr id="235" name="Shape 235"/>
          <p:cNvPicPr preferRelativeResize="0"/>
          <p:nvPr/>
        </p:nvPicPr>
        <p:blipFill rotWithShape="1">
          <a:blip r:embed="rId4">
            <a:alphaModFix/>
          </a:blip>
          <a:srcRect/>
          <a:stretch/>
        </p:blipFill>
        <p:spPr>
          <a:xfrm>
            <a:off x="653400" y="5257800"/>
            <a:ext cx="1638935" cy="1411633"/>
          </a:xfrm>
          <a:prstGeom prst="rect">
            <a:avLst/>
          </a:prstGeom>
          <a:noFill/>
          <a:ln w="19050" cap="flat" cmpd="sng">
            <a:solidFill>
              <a:srgbClr val="00B0F0"/>
            </a:solidFill>
            <a:prstDash val="solid"/>
            <a:round/>
            <a:headEnd type="none" w="med" len="med"/>
            <a:tailEnd type="none" w="med" len="med"/>
          </a:ln>
        </p:spPr>
      </p:pic>
      <p:sp>
        <p:nvSpPr>
          <p:cNvPr id="236" name="Shape 236"/>
          <p:cNvSpPr txBox="1"/>
          <p:nvPr/>
        </p:nvSpPr>
        <p:spPr>
          <a:xfrm>
            <a:off x="1620830" y="5182435"/>
            <a:ext cx="84374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#2</a:t>
            </a:r>
          </a:p>
        </p:txBody>
      </p:sp>
      <p:pic>
        <p:nvPicPr>
          <p:cNvPr id="237" name="Shape 237"/>
          <p:cNvPicPr preferRelativeResize="0"/>
          <p:nvPr/>
        </p:nvPicPr>
        <p:blipFill rotWithShape="1">
          <a:blip r:embed="rId5">
            <a:alphaModFix/>
          </a:blip>
          <a:srcRect/>
          <a:stretch/>
        </p:blipFill>
        <p:spPr>
          <a:xfrm>
            <a:off x="5334000" y="3352800"/>
            <a:ext cx="3539984" cy="3262642"/>
          </a:xfrm>
          <a:prstGeom prst="rect">
            <a:avLst/>
          </a:prstGeom>
          <a:noFill/>
          <a:ln>
            <a:noFill/>
          </a:ln>
        </p:spPr>
      </p:pic>
      <p:pic>
        <p:nvPicPr>
          <p:cNvPr id="238" name="Shape 238"/>
          <p:cNvPicPr preferRelativeResize="0"/>
          <p:nvPr/>
        </p:nvPicPr>
        <p:blipFill rotWithShape="1">
          <a:blip r:embed="rId6">
            <a:alphaModFix/>
          </a:blip>
          <a:srcRect/>
          <a:stretch/>
        </p:blipFill>
        <p:spPr>
          <a:xfrm rot="10800000">
            <a:off x="3657599" y="4824140"/>
            <a:ext cx="1377815" cy="615749"/>
          </a:xfrm>
          <a:prstGeom prst="rect">
            <a:avLst/>
          </a:prstGeom>
          <a:noFill/>
          <a:ln>
            <a:noFill/>
          </a:ln>
        </p:spPr>
      </p:pic>
      <p:sp>
        <p:nvSpPr>
          <p:cNvPr id="239" name="Shape 239"/>
          <p:cNvSpPr/>
          <p:nvPr/>
        </p:nvSpPr>
        <p:spPr>
          <a:xfrm>
            <a:off x="76200" y="2037516"/>
            <a:ext cx="647700" cy="2786624"/>
          </a:xfrm>
          <a:prstGeom prst="curvedRightArrow">
            <a:avLst>
              <a:gd name="adj1" fmla="val 25000"/>
              <a:gd name="adj2" fmla="val 50000"/>
              <a:gd name="adj3" fmla="val 17728"/>
            </a:avLst>
          </a:prstGeom>
          <a:solidFill>
            <a:srgbClr val="FF0000"/>
          </a:soli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Calibri"/>
                <a:ea typeface="Calibri"/>
                <a:cs typeface="Calibri"/>
                <a:sym typeface="Calibri"/>
              </a:rPr>
              <a:t>Labeling Water Spouts</a:t>
            </a:r>
          </a:p>
        </p:txBody>
      </p:sp>
      <p:sp>
        <p:nvSpPr>
          <p:cNvPr id="245" name="Shape 245"/>
          <p:cNvSpPr txBox="1">
            <a:spLocks noGrp="1"/>
          </p:cNvSpPr>
          <p:nvPr>
            <p:ph type="body" idx="1"/>
          </p:nvPr>
        </p:nvSpPr>
        <p:spPr>
          <a:xfrm>
            <a:off x="381000" y="1411551"/>
            <a:ext cx="8381999" cy="886397"/>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rgbClr val="FFC000"/>
              </a:buClr>
              <a:buSzPct val="100000"/>
              <a:buFont typeface="Calibri"/>
              <a:buChar char="•"/>
            </a:pPr>
            <a:r>
              <a:rPr lang="en-US" sz="3200" b="1" i="0" u="none" strike="noStrike" cap="none">
                <a:solidFill>
                  <a:srgbClr val="FFC000"/>
                </a:solidFill>
                <a:latin typeface="Calibri"/>
                <a:ea typeface="Calibri"/>
                <a:cs typeface="Calibri"/>
                <a:sym typeface="Calibri"/>
              </a:rPr>
              <a:t>Water Spout </a:t>
            </a:r>
            <a:r>
              <a:rPr lang="en-US" sz="3200" b="0" i="0" u="none" strike="noStrike" cap="none">
                <a:solidFill>
                  <a:schemeClr val="lt1"/>
                </a:solidFill>
                <a:latin typeface="Calibri"/>
                <a:ea typeface="Calibri"/>
                <a:cs typeface="Calibri"/>
                <a:sym typeface="Calibri"/>
              </a:rPr>
              <a:t>– any place on the Water Source 				  where water is dispensed</a:t>
            </a:r>
          </a:p>
        </p:txBody>
      </p:sp>
      <p:pic>
        <p:nvPicPr>
          <p:cNvPr id="246" name="Shape 246"/>
          <p:cNvPicPr preferRelativeResize="0"/>
          <p:nvPr/>
        </p:nvPicPr>
        <p:blipFill rotWithShape="1">
          <a:blip r:embed="rId3">
            <a:alphaModFix/>
          </a:blip>
          <a:srcRect l="23544" t="6750" r="26699" b="9000"/>
          <a:stretch/>
        </p:blipFill>
        <p:spPr>
          <a:xfrm>
            <a:off x="2853390" y="2649297"/>
            <a:ext cx="2057400" cy="2819400"/>
          </a:xfrm>
          <a:prstGeom prst="rect">
            <a:avLst/>
          </a:prstGeom>
          <a:noFill/>
          <a:ln w="19050" cap="flat" cmpd="sng">
            <a:solidFill>
              <a:srgbClr val="00B0F0"/>
            </a:solidFill>
            <a:prstDash val="solid"/>
            <a:round/>
            <a:headEnd type="none" w="med" len="med"/>
            <a:tailEnd type="none" w="med" len="med"/>
          </a:ln>
        </p:spPr>
      </p:pic>
      <p:sp>
        <p:nvSpPr>
          <p:cNvPr id="247" name="Shape 247"/>
          <p:cNvSpPr/>
          <p:nvPr/>
        </p:nvSpPr>
        <p:spPr>
          <a:xfrm>
            <a:off x="2417709" y="2531111"/>
            <a:ext cx="3124199" cy="3055769"/>
          </a:xfrm>
          <a:prstGeom prst="ellipse">
            <a:avLst/>
          </a:prstGeom>
          <a:solidFill>
            <a:schemeClr val="lt1">
              <a:alpha val="0"/>
            </a:schemeClr>
          </a:solidFill>
          <a:ln w="25400" cap="flat" cmpd="sng">
            <a:solidFill>
              <a:srgbClr val="FF0000"/>
            </a:solidFill>
            <a:prstDash val="solid"/>
            <a:round/>
            <a:headEnd type="none" w="med" len="med"/>
            <a:tailEnd type="none" w="med" len="med"/>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cxnSp>
        <p:nvCxnSpPr>
          <p:cNvPr id="248" name="Shape 248"/>
          <p:cNvCxnSpPr/>
          <p:nvPr/>
        </p:nvCxnSpPr>
        <p:spPr>
          <a:xfrm>
            <a:off x="2235373" y="1808639"/>
            <a:ext cx="1847572" cy="1478148"/>
          </a:xfrm>
          <a:prstGeom prst="straightConnector1">
            <a:avLst/>
          </a:prstGeom>
          <a:noFill/>
          <a:ln w="28575" cap="flat" cmpd="sng">
            <a:solidFill>
              <a:srgbClr val="FFC000"/>
            </a:solidFill>
            <a:prstDash val="solid"/>
            <a:round/>
            <a:headEnd type="none" w="med" len="med"/>
            <a:tailEnd type="triangle" w="lg" len="lg"/>
          </a:ln>
        </p:spPr>
      </p:cxnSp>
      <p:cxnSp>
        <p:nvCxnSpPr>
          <p:cNvPr id="249" name="Shape 249"/>
          <p:cNvCxnSpPr/>
          <p:nvPr/>
        </p:nvCxnSpPr>
        <p:spPr>
          <a:xfrm>
            <a:off x="1585745" y="1854750"/>
            <a:ext cx="2049085" cy="2204247"/>
          </a:xfrm>
          <a:prstGeom prst="straightConnector1">
            <a:avLst/>
          </a:prstGeom>
          <a:noFill/>
          <a:ln w="28575" cap="flat" cmpd="sng">
            <a:solidFill>
              <a:srgbClr val="FFC000"/>
            </a:solidFill>
            <a:prstDash val="solid"/>
            <a:round/>
            <a:headEnd type="none" w="med" len="med"/>
            <a:tailEnd type="triangle" w="lg" len="lg"/>
          </a:ln>
        </p:spPr>
      </p:cxnSp>
      <p:sp>
        <p:nvSpPr>
          <p:cNvPr id="250" name="Shape 250"/>
          <p:cNvSpPr txBox="1"/>
          <p:nvPr/>
        </p:nvSpPr>
        <p:spPr>
          <a:xfrm>
            <a:off x="5486400" y="3110747"/>
            <a:ext cx="2666999" cy="1631215"/>
          </a:xfrm>
          <a:prstGeom prst="rect">
            <a:avLst/>
          </a:prstGeom>
          <a:noFill/>
          <a:ln w="9525" cap="flat" cmpd="sng">
            <a:solidFill>
              <a:schemeClr val="lt1"/>
            </a:solidFill>
            <a:prstDash val="solid"/>
            <a:round/>
            <a:headEnd type="none" w="med" len="med"/>
            <a:tailEnd type="none" w="med" len="med"/>
          </a:ln>
        </p:spPr>
        <p:txBody>
          <a:bodyPr lIns="91425" tIns="45700" rIns="91425" bIns="45700" anchor="t" anchorCtr="0">
            <a:noAutofit/>
          </a:bodyPr>
          <a:lstStyle/>
          <a:p>
            <a:pPr marL="285750" marR="0" lvl="0" indent="-285750" algn="l" rtl="0">
              <a:spcBef>
                <a:spcPts val="0"/>
              </a:spcBef>
              <a:buClr>
                <a:srgbClr val="FFC000"/>
              </a:buClr>
              <a:buSzPct val="100000"/>
              <a:buFont typeface="Arial"/>
              <a:buChar char="•"/>
            </a:pPr>
            <a:r>
              <a:rPr lang="en-US" sz="2000" b="1">
                <a:solidFill>
                  <a:srgbClr val="FF0000"/>
                </a:solidFill>
                <a:latin typeface="Calibri"/>
                <a:ea typeface="Calibri"/>
                <a:cs typeface="Calibri"/>
                <a:sym typeface="Calibri"/>
              </a:rPr>
              <a:t>IF</a:t>
            </a:r>
            <a:r>
              <a:rPr lang="en-US" sz="2000">
                <a:solidFill>
                  <a:schemeClr val="lt1"/>
                </a:solidFill>
                <a:latin typeface="Calibri"/>
                <a:ea typeface="Calibri"/>
                <a:cs typeface="Calibri"/>
                <a:sym typeface="Calibri"/>
              </a:rPr>
              <a:t> there is more than one spout, use </a:t>
            </a:r>
            <a:r>
              <a:rPr lang="en-US" sz="2000" b="1" i="1">
                <a:solidFill>
                  <a:srgbClr val="FFC000"/>
                </a:solidFill>
                <a:latin typeface="Calibri"/>
                <a:ea typeface="Calibri"/>
                <a:cs typeface="Calibri"/>
                <a:sym typeface="Calibri"/>
              </a:rPr>
              <a:t>letters</a:t>
            </a:r>
            <a:r>
              <a:rPr lang="en-US" sz="2000">
                <a:solidFill>
                  <a:schemeClr val="lt1"/>
                </a:solidFill>
                <a:latin typeface="Calibri"/>
                <a:ea typeface="Calibri"/>
                <a:cs typeface="Calibri"/>
                <a:sym typeface="Calibri"/>
              </a:rPr>
              <a:t> to label each water spout on each water source</a:t>
            </a:r>
          </a:p>
        </p:txBody>
      </p:sp>
      <p:sp>
        <p:nvSpPr>
          <p:cNvPr id="251" name="Shape 251"/>
          <p:cNvSpPr txBox="1"/>
          <p:nvPr/>
        </p:nvSpPr>
        <p:spPr>
          <a:xfrm>
            <a:off x="1791807" y="3968632"/>
            <a:ext cx="843743"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a:solidFill>
                  <a:srgbClr val="FF0000"/>
                </a:solidFill>
                <a:latin typeface="Calibri"/>
                <a:ea typeface="Calibri"/>
                <a:cs typeface="Calibri"/>
                <a:sym typeface="Calibri"/>
              </a:rPr>
              <a:t>#1</a:t>
            </a:r>
          </a:p>
        </p:txBody>
      </p:sp>
      <p:sp>
        <p:nvSpPr>
          <p:cNvPr id="252" name="Shape 252"/>
          <p:cNvSpPr txBox="1"/>
          <p:nvPr/>
        </p:nvSpPr>
        <p:spPr>
          <a:xfrm>
            <a:off x="5638800" y="4343400"/>
            <a:ext cx="381000"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253" name="Shape 253"/>
          <p:cNvSpPr txBox="1"/>
          <p:nvPr/>
        </p:nvSpPr>
        <p:spPr>
          <a:xfrm>
            <a:off x="4082944" y="3160839"/>
            <a:ext cx="643634"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rgbClr val="FFC000"/>
                </a:solidFill>
                <a:latin typeface="Calibri"/>
                <a:ea typeface="Calibri"/>
                <a:cs typeface="Calibri"/>
                <a:sym typeface="Calibri"/>
              </a:rPr>
              <a:t>#1A</a:t>
            </a:r>
          </a:p>
        </p:txBody>
      </p:sp>
      <p:sp>
        <p:nvSpPr>
          <p:cNvPr id="254" name="Shape 254"/>
          <p:cNvSpPr txBox="1"/>
          <p:nvPr/>
        </p:nvSpPr>
        <p:spPr>
          <a:xfrm>
            <a:off x="3619476" y="4266962"/>
            <a:ext cx="643634"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rgbClr val="FFC000"/>
                </a:solidFill>
                <a:latin typeface="Calibri"/>
                <a:ea typeface="Calibri"/>
                <a:cs typeface="Calibri"/>
                <a:sym typeface="Calibri"/>
              </a:rPr>
              <a:t>#1B</a:t>
            </a:r>
          </a:p>
        </p:txBody>
      </p:sp>
      <p:sp>
        <p:nvSpPr>
          <p:cNvPr id="255" name="Shape 255"/>
          <p:cNvSpPr txBox="1"/>
          <p:nvPr/>
        </p:nvSpPr>
        <p:spPr>
          <a:xfrm>
            <a:off x="1371600" y="5715000"/>
            <a:ext cx="51816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You won’t need water spout letters if there is only one spout.   Like this fountain   </a:t>
            </a:r>
          </a:p>
        </p:txBody>
      </p:sp>
      <p:pic>
        <p:nvPicPr>
          <p:cNvPr id="256" name="Shape 256"/>
          <p:cNvPicPr preferRelativeResize="0"/>
          <p:nvPr/>
        </p:nvPicPr>
        <p:blipFill rotWithShape="1">
          <a:blip r:embed="rId4">
            <a:alphaModFix/>
          </a:blip>
          <a:srcRect/>
          <a:stretch/>
        </p:blipFill>
        <p:spPr>
          <a:xfrm>
            <a:off x="6344780" y="5438062"/>
            <a:ext cx="1760963" cy="1320723"/>
          </a:xfrm>
          <a:prstGeom prst="rect">
            <a:avLst/>
          </a:prstGeom>
          <a:noFill/>
          <a:ln>
            <a:noFill/>
          </a:ln>
        </p:spPr>
      </p:pic>
      <p:sp>
        <p:nvSpPr>
          <p:cNvPr id="257" name="Shape 257"/>
          <p:cNvSpPr/>
          <p:nvPr/>
        </p:nvSpPr>
        <p:spPr>
          <a:xfrm>
            <a:off x="4704412" y="6098423"/>
            <a:ext cx="1404664" cy="228314"/>
          </a:xfrm>
          <a:prstGeom prst="rightArrow">
            <a:avLst>
              <a:gd name="adj1" fmla="val 50000"/>
              <a:gd name="adj2" fmla="val 50000"/>
            </a:avLst>
          </a:prstGeom>
          <a:solidFill>
            <a:schemeClr val="lt1"/>
          </a:soli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sp>
        <p:nvSpPr>
          <p:cNvPr id="258" name="Shape 258"/>
          <p:cNvSpPr/>
          <p:nvPr/>
        </p:nvSpPr>
        <p:spPr>
          <a:xfrm>
            <a:off x="7368954" y="5400135"/>
            <a:ext cx="605578" cy="629727"/>
          </a:xfrm>
          <a:prstGeom prst="noSmoking">
            <a:avLst>
              <a:gd name="adj" fmla="val 1443"/>
            </a:avLst>
          </a:prstGeom>
          <a:solidFill>
            <a:srgbClr val="2C2CFA"/>
          </a:soli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350518" y="366275"/>
            <a:ext cx="8381999" cy="1329594"/>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b="0" i="0" u="none" strike="noStrike" cap="none" dirty="0">
                <a:solidFill>
                  <a:srgbClr val="FFFFB9"/>
                </a:solidFill>
                <a:latin typeface="Calibri"/>
                <a:ea typeface="Calibri"/>
                <a:cs typeface="Calibri"/>
                <a:sym typeface="Calibri"/>
              </a:rPr>
              <a:t>Step #2:  Create Source Information Cards</a:t>
            </a:r>
          </a:p>
        </p:txBody>
      </p:sp>
      <p:sp>
        <p:nvSpPr>
          <p:cNvPr id="264" name="Shape 264"/>
          <p:cNvSpPr txBox="1"/>
          <p:nvPr/>
        </p:nvSpPr>
        <p:spPr>
          <a:xfrm>
            <a:off x="350519" y="2590800"/>
            <a:ext cx="8381999" cy="1329594"/>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0"/>
              </a:spcAft>
              <a:buClr>
                <a:srgbClr val="FFFFB9"/>
              </a:buClr>
              <a:buSzPct val="25000"/>
              <a:buFont typeface="Calibri"/>
              <a:buNone/>
            </a:pPr>
            <a:r>
              <a:rPr lang="en-US" sz="3200" b="0" cap="none" dirty="0">
                <a:solidFill>
                  <a:srgbClr val="FFFFB9"/>
                </a:solidFill>
                <a:latin typeface="Calibri"/>
                <a:ea typeface="Calibri"/>
                <a:cs typeface="Calibri"/>
                <a:sym typeface="Calibri"/>
              </a:rPr>
              <a:t>Go to Protocol </a:t>
            </a:r>
          </a:p>
          <a:p>
            <a:pPr marL="0" marR="0" lvl="0" indent="0" algn="l" rtl="0">
              <a:lnSpc>
                <a:spcPct val="90000"/>
              </a:lnSpc>
              <a:spcBef>
                <a:spcPts val="0"/>
              </a:spcBef>
              <a:buClr>
                <a:srgbClr val="FFFFB9"/>
              </a:buClr>
              <a:buSzPct val="25000"/>
              <a:buFont typeface="Calibri"/>
              <a:buNone/>
            </a:pPr>
            <a:r>
              <a:rPr lang="en-US" sz="3200" b="0" cap="none" dirty="0">
                <a:solidFill>
                  <a:srgbClr val="FFFFB9"/>
                </a:solidFill>
                <a:latin typeface="Calibri"/>
                <a:ea typeface="Calibri"/>
                <a:cs typeface="Calibri"/>
                <a:sym typeface="Calibri"/>
              </a:rPr>
              <a:t>Page 4</a:t>
            </a:r>
            <a:br>
              <a:rPr lang="en-US" sz="3200" b="0" cap="none" dirty="0">
                <a:solidFill>
                  <a:srgbClr val="FFFFB9"/>
                </a:solidFill>
                <a:latin typeface="Calibri"/>
                <a:ea typeface="Calibri"/>
                <a:cs typeface="Calibri"/>
                <a:sym typeface="Calibri"/>
              </a:rPr>
            </a:br>
            <a:endParaRPr lang="en-US" sz="3200" b="0" cap="none" dirty="0">
              <a:solidFill>
                <a:srgbClr val="FFFFB9"/>
              </a:solidFill>
              <a:latin typeface="Calibri"/>
              <a:ea typeface="Calibri"/>
              <a:cs typeface="Calibri"/>
              <a:sym typeface="Calibri"/>
            </a:endParaRPr>
          </a:p>
        </p:txBody>
      </p:sp>
      <p:sp>
        <p:nvSpPr>
          <p:cNvPr id="265" name="Shape 265"/>
          <p:cNvSpPr/>
          <p:nvPr/>
        </p:nvSpPr>
        <p:spPr>
          <a:xfrm>
            <a:off x="2209800" y="3596094"/>
            <a:ext cx="2057400" cy="485087"/>
          </a:xfrm>
          <a:prstGeom prst="rightArrow">
            <a:avLst>
              <a:gd name="adj1" fmla="val 50000"/>
              <a:gd name="adj2" fmla="val 50000"/>
            </a:avLst>
          </a:prstGeom>
          <a:gradFill>
            <a:gsLst>
              <a:gs pos="0">
                <a:srgbClr val="956700"/>
              </a:gs>
              <a:gs pos="50000">
                <a:srgbClr val="EEA400"/>
              </a:gs>
              <a:gs pos="70000">
                <a:srgbClr val="FFB400"/>
              </a:gs>
              <a:gs pos="100000">
                <a:srgbClr val="FFD708"/>
              </a:gs>
            </a:gsLst>
            <a:lin ang="16200000" scaled="0"/>
          </a:gra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pic>
        <p:nvPicPr>
          <p:cNvPr id="266" name="Shape 266"/>
          <p:cNvPicPr preferRelativeResize="0"/>
          <p:nvPr/>
        </p:nvPicPr>
        <p:blipFill rotWithShape="1">
          <a:blip r:embed="rId3">
            <a:alphaModFix/>
          </a:blip>
          <a:srcRect/>
          <a:stretch/>
        </p:blipFill>
        <p:spPr>
          <a:xfrm>
            <a:off x="4580966" y="1855082"/>
            <a:ext cx="3563578" cy="4612565"/>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3">
            <a:alphaModFix/>
          </a:blip>
          <a:srcRect/>
          <a:stretch/>
        </p:blipFill>
        <p:spPr>
          <a:xfrm>
            <a:off x="1760500" y="1256924"/>
            <a:ext cx="6856200" cy="5291100"/>
          </a:xfrm>
          <a:prstGeom prst="rect">
            <a:avLst/>
          </a:prstGeom>
          <a:noFill/>
          <a:ln>
            <a:noFill/>
          </a:ln>
        </p:spPr>
      </p:pic>
      <p:sp>
        <p:nvSpPr>
          <p:cNvPr id="272" name="Shape 272"/>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3600" b="0" i="0" u="none" strike="noStrike" cap="none" dirty="0">
                <a:solidFill>
                  <a:srgbClr val="FFFFB9"/>
                </a:solidFill>
                <a:latin typeface="Calibri"/>
                <a:ea typeface="Calibri"/>
                <a:cs typeface="Calibri"/>
                <a:sym typeface="Calibri"/>
              </a:rPr>
              <a:t>Step #2:  Create Source Information Cards</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81000" y="230187"/>
            <a:ext cx="8381999" cy="1329594"/>
          </a:xfrm>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FFFFB9"/>
              </a:buClr>
              <a:buSzPct val="25000"/>
              <a:buFont typeface="Calibri"/>
              <a:buNone/>
            </a:pPr>
            <a:r>
              <a:rPr lang="en-US" sz="4800" b="0" i="0" u="none" strike="noStrike" cap="none">
                <a:solidFill>
                  <a:srgbClr val="FFFFB9"/>
                </a:solidFill>
                <a:latin typeface="Calibri"/>
                <a:ea typeface="Calibri"/>
                <a:cs typeface="Calibri"/>
                <a:sym typeface="Calibri"/>
              </a:rPr>
              <a:t>Example of Completed</a:t>
            </a:r>
            <a:br>
              <a:rPr lang="en-US" sz="4800" b="0" i="0" u="none" strike="noStrike" cap="none">
                <a:solidFill>
                  <a:srgbClr val="FFFFB9"/>
                </a:solidFill>
                <a:latin typeface="Calibri"/>
                <a:ea typeface="Calibri"/>
                <a:cs typeface="Calibri"/>
                <a:sym typeface="Calibri"/>
              </a:rPr>
            </a:br>
            <a:r>
              <a:rPr lang="en-US" sz="4800" b="0" i="0" u="none" strike="noStrike" cap="none">
                <a:solidFill>
                  <a:srgbClr val="FFFFB9"/>
                </a:solidFill>
                <a:latin typeface="Calibri"/>
                <a:ea typeface="Calibri"/>
                <a:cs typeface="Calibri"/>
                <a:sym typeface="Calibri"/>
              </a:rPr>
              <a:t> Source Information Card</a:t>
            </a:r>
          </a:p>
        </p:txBody>
      </p:sp>
      <p:pic>
        <p:nvPicPr>
          <p:cNvPr id="278" name="Shape 278"/>
          <p:cNvPicPr preferRelativeResize="0">
            <a:picLocks noGrp="1"/>
          </p:cNvPicPr>
          <p:nvPr>
            <p:ph type="body" idx="1"/>
          </p:nvPr>
        </p:nvPicPr>
        <p:blipFill rotWithShape="1">
          <a:blip r:embed="rId3">
            <a:alphaModFix/>
          </a:blip>
          <a:srcRect/>
          <a:stretch/>
        </p:blipFill>
        <p:spPr>
          <a:xfrm>
            <a:off x="2362200" y="1676400"/>
            <a:ext cx="4061699" cy="4850150"/>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81000" y="111937"/>
            <a:ext cx="8382000" cy="664800"/>
          </a:xfrm>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FFFFB9"/>
              </a:buClr>
              <a:buSzPct val="25000"/>
              <a:buFont typeface="Calibri"/>
              <a:buNone/>
            </a:pPr>
            <a:r>
              <a:rPr lang="en-US" sz="4000" b="0" i="0" u="none" strike="noStrike" cap="none" dirty="0">
                <a:solidFill>
                  <a:srgbClr val="FFFFB9"/>
                </a:solidFill>
                <a:latin typeface="Calibri"/>
                <a:ea typeface="Calibri"/>
                <a:cs typeface="Calibri"/>
                <a:sym typeface="Calibri"/>
              </a:rPr>
              <a:t>Complete one Source Information Card for each water source.</a:t>
            </a:r>
          </a:p>
        </p:txBody>
      </p:sp>
      <p:pic>
        <p:nvPicPr>
          <p:cNvPr id="199" name="Shape 199"/>
          <p:cNvPicPr preferRelativeResize="0">
            <a:picLocks noGrp="1"/>
          </p:cNvPicPr>
          <p:nvPr>
            <p:ph type="body" idx="1"/>
          </p:nvPr>
        </p:nvPicPr>
        <p:blipFill rotWithShape="1">
          <a:blip r:embed="rId3">
            <a:alphaModFix/>
          </a:blip>
          <a:srcRect l="23544" t="6750" r="26699" b="9000"/>
          <a:stretch/>
        </p:blipFill>
        <p:spPr>
          <a:xfrm>
            <a:off x="358933" y="722663"/>
            <a:ext cx="1297521" cy="2130424"/>
          </a:xfrm>
          <a:prstGeom prst="rect">
            <a:avLst/>
          </a:prstGeom>
          <a:noFill/>
          <a:ln w="19050" cap="flat" cmpd="sng">
            <a:solidFill>
              <a:srgbClr val="00B0F0"/>
            </a:solidFill>
            <a:prstDash val="solid"/>
            <a:round/>
            <a:headEnd type="none" w="med" len="med"/>
            <a:tailEnd type="none" w="med" len="med"/>
          </a:ln>
        </p:spPr>
      </p:pic>
      <p:pic>
        <p:nvPicPr>
          <p:cNvPr id="200" name="Shape 200"/>
          <p:cNvPicPr preferRelativeResize="0"/>
          <p:nvPr/>
        </p:nvPicPr>
        <p:blipFill rotWithShape="1">
          <a:blip r:embed="rId4">
            <a:alphaModFix/>
          </a:blip>
          <a:srcRect l="3076" t="9293" r="6647" b="16662"/>
          <a:stretch/>
        </p:blipFill>
        <p:spPr>
          <a:xfrm>
            <a:off x="1983343" y="1378167"/>
            <a:ext cx="1828800" cy="1109050"/>
          </a:xfrm>
          <a:prstGeom prst="rect">
            <a:avLst/>
          </a:prstGeom>
          <a:noFill/>
          <a:ln w="19050" cap="flat" cmpd="sng">
            <a:solidFill>
              <a:srgbClr val="00B0F0"/>
            </a:solidFill>
            <a:prstDash val="solid"/>
            <a:round/>
            <a:headEnd type="none" w="med" len="med"/>
            <a:tailEnd type="none" w="med" len="med"/>
          </a:ln>
        </p:spPr>
      </p:pic>
      <p:pic>
        <p:nvPicPr>
          <p:cNvPr id="201" name="Shape 201"/>
          <p:cNvPicPr preferRelativeResize="0"/>
          <p:nvPr/>
        </p:nvPicPr>
        <p:blipFill rotWithShape="1">
          <a:blip r:embed="rId5">
            <a:alphaModFix/>
          </a:blip>
          <a:srcRect/>
          <a:stretch/>
        </p:blipFill>
        <p:spPr>
          <a:xfrm>
            <a:off x="789797" y="3296965"/>
            <a:ext cx="1638935" cy="1411633"/>
          </a:xfrm>
          <a:prstGeom prst="rect">
            <a:avLst/>
          </a:prstGeom>
          <a:noFill/>
          <a:ln w="19050" cap="flat" cmpd="sng">
            <a:solidFill>
              <a:srgbClr val="00B0F0"/>
            </a:solidFill>
            <a:prstDash val="solid"/>
            <a:round/>
            <a:headEnd type="none" w="med" len="med"/>
            <a:tailEnd type="none" w="med" len="med"/>
          </a:ln>
        </p:spPr>
      </p:pic>
      <p:pic>
        <p:nvPicPr>
          <p:cNvPr id="202" name="Shape 202"/>
          <p:cNvPicPr preferRelativeResize="0"/>
          <p:nvPr/>
        </p:nvPicPr>
        <p:blipFill rotWithShape="1">
          <a:blip r:embed="rId6">
            <a:alphaModFix/>
          </a:blip>
          <a:srcRect/>
          <a:stretch/>
        </p:blipFill>
        <p:spPr>
          <a:xfrm>
            <a:off x="470462" y="5128358"/>
            <a:ext cx="1868386" cy="1490210"/>
          </a:xfrm>
          <a:prstGeom prst="rect">
            <a:avLst/>
          </a:prstGeom>
          <a:noFill/>
          <a:ln w="19050" cap="flat" cmpd="sng">
            <a:solidFill>
              <a:srgbClr val="00B0F0"/>
            </a:solidFill>
            <a:prstDash val="solid"/>
            <a:round/>
            <a:headEnd type="none" w="med" len="med"/>
            <a:tailEnd type="none" w="med" len="med"/>
          </a:ln>
        </p:spPr>
      </p:pic>
      <p:pic>
        <p:nvPicPr>
          <p:cNvPr id="203" name="Shape 203" descr="Macintosh HD:private:var:folders:bx:cdtz9w351977hcr75dkvj1xh0000gn:T:TemporaryItems:unspecified.jpg"/>
          <p:cNvPicPr preferRelativeResize="0"/>
          <p:nvPr/>
        </p:nvPicPr>
        <p:blipFill rotWithShape="1">
          <a:blip r:embed="rId7">
            <a:alphaModFix/>
          </a:blip>
          <a:srcRect l="14120"/>
          <a:stretch/>
        </p:blipFill>
        <p:spPr>
          <a:xfrm>
            <a:off x="4419605" y="1249138"/>
            <a:ext cx="2092528" cy="1857601"/>
          </a:xfrm>
          <a:prstGeom prst="rect">
            <a:avLst/>
          </a:prstGeom>
          <a:noFill/>
          <a:ln w="19050" cap="flat" cmpd="sng">
            <a:solidFill>
              <a:srgbClr val="00B0F0"/>
            </a:solidFill>
            <a:prstDash val="solid"/>
            <a:round/>
            <a:headEnd type="none" w="med" len="med"/>
            <a:tailEnd type="none" w="med" len="med"/>
          </a:ln>
        </p:spPr>
      </p:pic>
      <p:pic>
        <p:nvPicPr>
          <p:cNvPr id="204" name="Shape 204" descr="R:\Project\Nutrition\HER8\Systematic Observation\Observation Summary Sheet\Images\Water-pitcher.jpg"/>
          <p:cNvPicPr preferRelativeResize="0"/>
          <p:nvPr/>
        </p:nvPicPr>
        <p:blipFill rotWithShape="1">
          <a:blip r:embed="rId8">
            <a:alphaModFix/>
          </a:blip>
          <a:srcRect/>
          <a:stretch/>
        </p:blipFill>
        <p:spPr>
          <a:xfrm>
            <a:off x="6705600" y="4437186"/>
            <a:ext cx="1795463" cy="2132330"/>
          </a:xfrm>
          <a:prstGeom prst="rect">
            <a:avLst/>
          </a:prstGeom>
          <a:noFill/>
          <a:ln w="19050" cap="flat" cmpd="sng">
            <a:solidFill>
              <a:srgbClr val="00B0F0"/>
            </a:solidFill>
            <a:prstDash val="solid"/>
            <a:round/>
            <a:headEnd type="none" w="med" len="med"/>
            <a:tailEnd type="none" w="med" len="med"/>
          </a:ln>
        </p:spPr>
      </p:pic>
      <p:pic>
        <p:nvPicPr>
          <p:cNvPr id="205" name="Shape 205" descr="http://cdn.phys.org/newman/gfx/news/hires/2013/18-researchersi.jpg"/>
          <p:cNvPicPr preferRelativeResize="0"/>
          <p:nvPr/>
        </p:nvPicPr>
        <p:blipFill rotWithShape="1">
          <a:blip r:embed="rId9">
            <a:alphaModFix/>
          </a:blip>
          <a:srcRect/>
          <a:stretch/>
        </p:blipFill>
        <p:spPr>
          <a:xfrm>
            <a:off x="3122049" y="4722966"/>
            <a:ext cx="2800349" cy="1866900"/>
          </a:xfrm>
          <a:prstGeom prst="rect">
            <a:avLst/>
          </a:prstGeom>
          <a:noFill/>
          <a:ln w="19050" cap="flat" cmpd="sng">
            <a:solidFill>
              <a:srgbClr val="00B0F0"/>
            </a:solidFill>
            <a:prstDash val="solid"/>
            <a:round/>
            <a:headEnd type="none" w="med" len="med"/>
            <a:tailEnd type="none" w="med" len="med"/>
          </a:ln>
        </p:spPr>
      </p:pic>
      <p:pic>
        <p:nvPicPr>
          <p:cNvPr id="206" name="Shape 206" descr="http://www.thewaterdeliverycompany.com/new/wp-content/uploads/2012/01/avalnche.jpg"/>
          <p:cNvPicPr preferRelativeResize="0"/>
          <p:nvPr/>
        </p:nvPicPr>
        <p:blipFill rotWithShape="1">
          <a:blip r:embed="rId10">
            <a:alphaModFix/>
          </a:blip>
          <a:srcRect/>
          <a:stretch/>
        </p:blipFill>
        <p:spPr>
          <a:xfrm>
            <a:off x="7054227" y="1372169"/>
            <a:ext cx="1853209" cy="2613025"/>
          </a:xfrm>
          <a:prstGeom prst="rect">
            <a:avLst/>
          </a:prstGeom>
          <a:noFill/>
          <a:ln w="19050" cap="flat" cmpd="sng">
            <a:solidFill>
              <a:srgbClr val="00B0F0"/>
            </a:solidFill>
            <a:prstDash val="solid"/>
            <a:round/>
            <a:headEnd type="none" w="med" len="med"/>
            <a:tailEnd type="none" w="med" len="med"/>
          </a:ln>
        </p:spPr>
      </p:pic>
      <p:sp>
        <p:nvSpPr>
          <p:cNvPr id="11" name="Shape 285">
            <a:extLst>
              <a:ext uri="{FF2B5EF4-FFF2-40B4-BE49-F238E27FC236}">
                <a16:creationId xmlns:a16="http://schemas.microsoft.com/office/drawing/2014/main" id="{D3587297-A2CE-794F-B098-13F05308B6CC}"/>
              </a:ext>
            </a:extLst>
          </p:cNvPr>
          <p:cNvSpPr txBox="1">
            <a:spLocks noGrp="1"/>
          </p:cNvSpPr>
          <p:nvPr>
            <p:ph type="body" idx="2"/>
          </p:nvPr>
        </p:nvSpPr>
        <p:spPr>
          <a:xfrm>
            <a:off x="2970826" y="3353755"/>
            <a:ext cx="2644577" cy="1083431"/>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lt1"/>
              </a:buClr>
              <a:buSzPct val="100000"/>
              <a:buNone/>
            </a:pPr>
            <a:r>
              <a:rPr lang="en-US" dirty="0"/>
              <a:t>Remember, many types of water sources</a:t>
            </a:r>
            <a:endParaRPr lang="en-US" sz="2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406483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81000" y="230187"/>
            <a:ext cx="8382000" cy="664800"/>
          </a:xfrm>
          <a:prstGeom prst="rect">
            <a:avLst/>
          </a:prstGeom>
        </p:spPr>
        <p:txBody>
          <a:bodyPr lIns="91425" tIns="91425" rIns="91425" bIns="91425" anchor="t" anchorCtr="0">
            <a:noAutofit/>
          </a:bodyPr>
          <a:lstStyle/>
          <a:p>
            <a:pPr lvl="0">
              <a:spcBef>
                <a:spcPts val="0"/>
              </a:spcBef>
              <a:buNone/>
            </a:pPr>
            <a:r>
              <a:rPr lang="en-US"/>
              <a:t>Why … THIS?</a:t>
            </a:r>
          </a:p>
        </p:txBody>
      </p:sp>
      <p:sp>
        <p:nvSpPr>
          <p:cNvPr id="68" name="Shape 68"/>
          <p:cNvSpPr txBox="1">
            <a:spLocks noGrp="1"/>
          </p:cNvSpPr>
          <p:nvPr>
            <p:ph type="body" idx="1"/>
          </p:nvPr>
        </p:nvSpPr>
        <p:spPr>
          <a:xfrm>
            <a:off x="0" y="1225825"/>
            <a:ext cx="9144000" cy="5631900"/>
          </a:xfrm>
          <a:prstGeom prst="rect">
            <a:avLst/>
          </a:prstGeom>
          <a:ln w="9525" cap="flat" cmpd="sng">
            <a:solidFill>
              <a:srgbClr val="FFFFFF"/>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US"/>
              <a:t>Water:  YES					SSBs:  NO</a:t>
            </a:r>
          </a:p>
        </p:txBody>
      </p:sp>
      <p:pic>
        <p:nvPicPr>
          <p:cNvPr id="69" name="Shape 69"/>
          <p:cNvPicPr preferRelativeResize="0"/>
          <p:nvPr/>
        </p:nvPicPr>
        <p:blipFill rotWithShape="1">
          <a:blip r:embed="rId3">
            <a:alphaModFix/>
          </a:blip>
          <a:srcRect l="7455" r="11329"/>
          <a:stretch/>
        </p:blipFill>
        <p:spPr>
          <a:xfrm>
            <a:off x="1986800" y="2159325"/>
            <a:ext cx="1905000" cy="2026200"/>
          </a:xfrm>
          <a:prstGeom prst="rect">
            <a:avLst/>
          </a:prstGeom>
          <a:noFill/>
          <a:ln>
            <a:noFill/>
          </a:ln>
        </p:spPr>
      </p:pic>
      <p:pic>
        <p:nvPicPr>
          <p:cNvPr id="70" name="Shape 70"/>
          <p:cNvPicPr preferRelativeResize="0"/>
          <p:nvPr/>
        </p:nvPicPr>
        <p:blipFill rotWithShape="1">
          <a:blip r:embed="rId4">
            <a:alphaModFix/>
          </a:blip>
          <a:srcRect/>
          <a:stretch/>
        </p:blipFill>
        <p:spPr>
          <a:xfrm>
            <a:off x="548783" y="4320911"/>
            <a:ext cx="1858200" cy="1858200"/>
          </a:xfrm>
          <a:prstGeom prst="rect">
            <a:avLst/>
          </a:prstGeom>
          <a:noFill/>
          <a:ln>
            <a:noFill/>
          </a:ln>
        </p:spPr>
      </p:pic>
      <p:pic>
        <p:nvPicPr>
          <p:cNvPr id="71" name="Shape 71"/>
          <p:cNvPicPr preferRelativeResize="0"/>
          <p:nvPr/>
        </p:nvPicPr>
        <p:blipFill rotWithShape="1">
          <a:blip r:embed="rId5">
            <a:alphaModFix/>
          </a:blip>
          <a:srcRect/>
          <a:stretch/>
        </p:blipFill>
        <p:spPr>
          <a:xfrm>
            <a:off x="2857407" y="4645044"/>
            <a:ext cx="1791900" cy="1791900"/>
          </a:xfrm>
          <a:prstGeom prst="rect">
            <a:avLst/>
          </a:prstGeom>
          <a:noFill/>
          <a:ln>
            <a:noFill/>
          </a:ln>
        </p:spPr>
      </p:pic>
      <p:pic>
        <p:nvPicPr>
          <p:cNvPr id="72" name="Shape 72"/>
          <p:cNvPicPr preferRelativeResize="0"/>
          <p:nvPr/>
        </p:nvPicPr>
        <p:blipFill rotWithShape="1">
          <a:blip r:embed="rId6">
            <a:alphaModFix/>
          </a:blip>
          <a:srcRect/>
          <a:stretch/>
        </p:blipFill>
        <p:spPr>
          <a:xfrm>
            <a:off x="6670502" y="2269738"/>
            <a:ext cx="1948200" cy="1298699"/>
          </a:xfrm>
          <a:prstGeom prst="rect">
            <a:avLst/>
          </a:prstGeom>
          <a:noFill/>
          <a:ln>
            <a:noFill/>
          </a:ln>
        </p:spPr>
      </p:pic>
      <p:pic>
        <p:nvPicPr>
          <p:cNvPr id="73" name="Shape 73"/>
          <p:cNvPicPr preferRelativeResize="0"/>
          <p:nvPr/>
        </p:nvPicPr>
        <p:blipFill rotWithShape="1">
          <a:blip r:embed="rId7">
            <a:alphaModFix/>
          </a:blip>
          <a:srcRect l="34290" t="18420" r="33668"/>
          <a:stretch/>
        </p:blipFill>
        <p:spPr>
          <a:xfrm>
            <a:off x="4578764" y="2537102"/>
            <a:ext cx="1876800" cy="1783799"/>
          </a:xfrm>
          <a:prstGeom prst="rect">
            <a:avLst/>
          </a:prstGeom>
          <a:noFill/>
          <a:ln>
            <a:noFill/>
          </a:ln>
        </p:spPr>
      </p:pic>
      <p:pic>
        <p:nvPicPr>
          <p:cNvPr id="74" name="Shape 74"/>
          <p:cNvPicPr preferRelativeResize="0"/>
          <p:nvPr/>
        </p:nvPicPr>
        <p:blipFill rotWithShape="1">
          <a:blip r:embed="rId8">
            <a:alphaModFix/>
          </a:blip>
          <a:srcRect/>
          <a:stretch/>
        </p:blipFill>
        <p:spPr>
          <a:xfrm>
            <a:off x="6869689" y="4512523"/>
            <a:ext cx="1749000" cy="164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381000" y="410600"/>
            <a:ext cx="8382000" cy="132960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Calibri"/>
                <a:ea typeface="Calibri"/>
                <a:cs typeface="Calibri"/>
                <a:sym typeface="Calibri"/>
              </a:rPr>
              <a:t>Step #3:  Create Source ID Labels</a:t>
            </a:r>
          </a:p>
        </p:txBody>
      </p:sp>
      <p:sp>
        <p:nvSpPr>
          <p:cNvPr id="297" name="Shape 297"/>
          <p:cNvSpPr txBox="1"/>
          <p:nvPr/>
        </p:nvSpPr>
        <p:spPr>
          <a:xfrm>
            <a:off x="380994" y="2590800"/>
            <a:ext cx="2971806" cy="1329600"/>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0"/>
              </a:spcAft>
              <a:buClr>
                <a:srgbClr val="FFFFB9"/>
              </a:buClr>
              <a:buSzPct val="25000"/>
              <a:buFont typeface="Calibri"/>
              <a:buNone/>
            </a:pPr>
            <a:r>
              <a:rPr lang="en-US" sz="3200" b="0" cap="none" dirty="0">
                <a:solidFill>
                  <a:srgbClr val="FFFFB9"/>
                </a:solidFill>
                <a:latin typeface="Calibri"/>
                <a:ea typeface="Calibri"/>
                <a:cs typeface="Calibri"/>
                <a:sym typeface="Calibri"/>
              </a:rPr>
              <a:t>Go to Protocol </a:t>
            </a:r>
          </a:p>
          <a:p>
            <a:pPr marL="0" marR="0" lvl="0" indent="0" algn="l" rtl="0">
              <a:lnSpc>
                <a:spcPct val="90000"/>
              </a:lnSpc>
              <a:spcBef>
                <a:spcPts val="0"/>
              </a:spcBef>
              <a:buClr>
                <a:srgbClr val="FFFFB9"/>
              </a:buClr>
              <a:buSzPct val="25000"/>
              <a:buFont typeface="Calibri"/>
              <a:buNone/>
            </a:pPr>
            <a:r>
              <a:rPr lang="en-US" sz="3200" b="0" cap="none" dirty="0">
                <a:solidFill>
                  <a:srgbClr val="FFFFB9"/>
                </a:solidFill>
                <a:latin typeface="Calibri"/>
                <a:ea typeface="Calibri"/>
                <a:cs typeface="Calibri"/>
                <a:sym typeface="Calibri"/>
              </a:rPr>
              <a:t>Page 5</a:t>
            </a:r>
            <a:br>
              <a:rPr lang="en-US" sz="3200" b="0" cap="none" dirty="0">
                <a:solidFill>
                  <a:srgbClr val="FFFFB9"/>
                </a:solidFill>
                <a:latin typeface="Calibri"/>
                <a:ea typeface="Calibri"/>
                <a:cs typeface="Calibri"/>
                <a:sym typeface="Calibri"/>
              </a:rPr>
            </a:br>
            <a:endParaRPr lang="en-US" sz="3200" b="0" cap="none" dirty="0">
              <a:solidFill>
                <a:srgbClr val="FFFFB9"/>
              </a:solidFill>
              <a:latin typeface="Calibri"/>
              <a:ea typeface="Calibri"/>
              <a:cs typeface="Calibri"/>
              <a:sym typeface="Calibri"/>
            </a:endParaRPr>
          </a:p>
        </p:txBody>
      </p:sp>
      <p:sp>
        <p:nvSpPr>
          <p:cNvPr id="298" name="Shape 298"/>
          <p:cNvSpPr/>
          <p:nvPr/>
        </p:nvSpPr>
        <p:spPr>
          <a:xfrm>
            <a:off x="2464366" y="4012047"/>
            <a:ext cx="2057399" cy="485100"/>
          </a:xfrm>
          <a:prstGeom prst="rightArrow">
            <a:avLst>
              <a:gd name="adj1" fmla="val 50000"/>
              <a:gd name="adj2" fmla="val 50000"/>
            </a:avLst>
          </a:prstGeom>
          <a:gradFill>
            <a:gsLst>
              <a:gs pos="0">
                <a:srgbClr val="956700"/>
              </a:gs>
              <a:gs pos="50000">
                <a:srgbClr val="EEA400"/>
              </a:gs>
              <a:gs pos="70000">
                <a:srgbClr val="FFB400"/>
              </a:gs>
              <a:gs pos="100000">
                <a:srgbClr val="FFD708"/>
              </a:gs>
            </a:gsLst>
            <a:lin ang="16200000" scaled="0"/>
          </a:gra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pic>
        <p:nvPicPr>
          <p:cNvPr id="299" name="Shape 299"/>
          <p:cNvPicPr preferRelativeResize="0"/>
          <p:nvPr/>
        </p:nvPicPr>
        <p:blipFill rotWithShape="1">
          <a:blip r:embed="rId3">
            <a:alphaModFix/>
          </a:blip>
          <a:srcRect/>
          <a:stretch/>
        </p:blipFill>
        <p:spPr>
          <a:xfrm>
            <a:off x="4724400" y="2035819"/>
            <a:ext cx="3429000" cy="4437528"/>
          </a:xfrm>
          <a:prstGeom prst="rect">
            <a:avLst/>
          </a:prstGeom>
          <a:noFill/>
          <a:ln>
            <a:noFill/>
          </a:ln>
        </p:spPr>
      </p:pic>
      <p:sp>
        <p:nvSpPr>
          <p:cNvPr id="300" name="Shape 300"/>
          <p:cNvSpPr/>
          <p:nvPr/>
        </p:nvSpPr>
        <p:spPr>
          <a:xfrm>
            <a:off x="6553200" y="2590800"/>
            <a:ext cx="1219199" cy="457200"/>
          </a:xfrm>
          <a:prstGeom prst="ellipse">
            <a:avLst/>
          </a:prstGeom>
          <a:noFill/>
          <a:ln w="22225" cap="flat" cmpd="sng">
            <a:solidFill>
              <a:srgbClr val="C00000"/>
            </a:solidFill>
            <a:prstDash val="solid"/>
            <a:round/>
            <a:headEnd type="none" w="med" len="med"/>
            <a:tailEnd type="none" w="med" len="med"/>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8" name="Shape 308"/>
          <p:cNvSpPr txBox="1">
            <a:spLocks noGrp="1"/>
          </p:cNvSpPr>
          <p:nvPr>
            <p:ph type="title"/>
          </p:nvPr>
        </p:nvSpPr>
        <p:spPr>
          <a:xfrm>
            <a:off x="381000" y="198743"/>
            <a:ext cx="8381999" cy="99719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400" b="0" i="0" u="none" strike="noStrike" cap="none" dirty="0">
                <a:solidFill>
                  <a:srgbClr val="FFFFB9"/>
                </a:solidFill>
                <a:latin typeface="Calibri"/>
                <a:ea typeface="Calibri"/>
                <a:cs typeface="Calibri"/>
                <a:sym typeface="Calibri"/>
              </a:rPr>
              <a:t>Step #3:  Create Source ID Labels</a:t>
            </a:r>
          </a:p>
        </p:txBody>
      </p:sp>
      <p:pic>
        <p:nvPicPr>
          <p:cNvPr id="315" name="Shape 315"/>
          <p:cNvPicPr preferRelativeResize="0"/>
          <p:nvPr/>
        </p:nvPicPr>
        <p:blipFill rotWithShape="1">
          <a:blip r:embed="rId3">
            <a:alphaModFix/>
          </a:blip>
          <a:srcRect/>
          <a:stretch/>
        </p:blipFill>
        <p:spPr>
          <a:xfrm>
            <a:off x="870816" y="3133171"/>
            <a:ext cx="3561599" cy="3191335"/>
          </a:xfrm>
          <a:prstGeom prst="rect">
            <a:avLst/>
          </a:prstGeom>
          <a:noFill/>
          <a:ln w="19050" cap="flat" cmpd="sng">
            <a:solidFill>
              <a:srgbClr val="00B0F0"/>
            </a:solidFill>
            <a:prstDash val="solid"/>
            <a:round/>
            <a:headEnd type="none" w="med" len="med"/>
            <a:tailEnd type="none" w="med" len="med"/>
          </a:ln>
        </p:spPr>
      </p:pic>
      <p:cxnSp>
        <p:nvCxnSpPr>
          <p:cNvPr id="317" name="Shape 317"/>
          <p:cNvCxnSpPr/>
          <p:nvPr/>
        </p:nvCxnSpPr>
        <p:spPr>
          <a:xfrm rot="10800000">
            <a:off x="1744511" y="4607424"/>
            <a:ext cx="1143000" cy="533399"/>
          </a:xfrm>
          <a:prstGeom prst="straightConnector1">
            <a:avLst/>
          </a:prstGeom>
          <a:noFill/>
          <a:ln w="28575" cap="flat" cmpd="sng">
            <a:solidFill>
              <a:srgbClr val="EB15CC"/>
            </a:solidFill>
            <a:prstDash val="solid"/>
            <a:round/>
            <a:headEnd type="none" w="med" len="med"/>
            <a:tailEnd type="triangle" w="lg" len="lg"/>
          </a:ln>
        </p:spPr>
      </p:cxnSp>
      <p:cxnSp>
        <p:nvCxnSpPr>
          <p:cNvPr id="318" name="Shape 318"/>
          <p:cNvCxnSpPr/>
          <p:nvPr/>
        </p:nvCxnSpPr>
        <p:spPr>
          <a:xfrm rot="10800000">
            <a:off x="2477009" y="4726214"/>
            <a:ext cx="349211" cy="114095"/>
          </a:xfrm>
          <a:prstGeom prst="straightConnector1">
            <a:avLst/>
          </a:prstGeom>
          <a:noFill/>
          <a:ln w="28575" cap="flat" cmpd="sng">
            <a:solidFill>
              <a:srgbClr val="EB15CC"/>
            </a:solidFill>
            <a:prstDash val="solid"/>
            <a:round/>
            <a:headEnd type="none" w="med" len="med"/>
            <a:tailEnd type="triangle" w="lg" len="lg"/>
          </a:ln>
        </p:spPr>
      </p:cxnSp>
      <p:pic>
        <p:nvPicPr>
          <p:cNvPr id="319" name="Shape 319"/>
          <p:cNvPicPr preferRelativeResize="0"/>
          <p:nvPr/>
        </p:nvPicPr>
        <p:blipFill rotWithShape="1">
          <a:blip r:embed="rId4">
            <a:alphaModFix/>
          </a:blip>
          <a:srcRect/>
          <a:stretch/>
        </p:blipFill>
        <p:spPr>
          <a:xfrm>
            <a:off x="5218337" y="3366184"/>
            <a:ext cx="2998631" cy="3015880"/>
          </a:xfrm>
          <a:prstGeom prst="rect">
            <a:avLst/>
          </a:prstGeom>
          <a:noFill/>
          <a:ln>
            <a:noFill/>
          </a:ln>
        </p:spPr>
      </p:pic>
      <p:cxnSp>
        <p:nvCxnSpPr>
          <p:cNvPr id="320" name="Shape 320"/>
          <p:cNvCxnSpPr/>
          <p:nvPr/>
        </p:nvCxnSpPr>
        <p:spPr>
          <a:xfrm rot="10800000">
            <a:off x="6522508" y="5140823"/>
            <a:ext cx="390288" cy="415603"/>
          </a:xfrm>
          <a:prstGeom prst="straightConnector1">
            <a:avLst/>
          </a:prstGeom>
          <a:noFill/>
          <a:ln w="28575" cap="flat" cmpd="sng">
            <a:solidFill>
              <a:srgbClr val="EB15CC"/>
            </a:solidFill>
            <a:prstDash val="solid"/>
            <a:round/>
            <a:headEnd type="none" w="med" len="med"/>
            <a:tailEnd type="triangle" w="lg" len="lg"/>
          </a:ln>
        </p:spPr>
      </p:cxnSp>
      <p:cxnSp>
        <p:nvCxnSpPr>
          <p:cNvPr id="321" name="Shape 321"/>
          <p:cNvCxnSpPr/>
          <p:nvPr/>
        </p:nvCxnSpPr>
        <p:spPr>
          <a:xfrm rot="10800000">
            <a:off x="6599438" y="4563246"/>
            <a:ext cx="624993" cy="310877"/>
          </a:xfrm>
          <a:prstGeom prst="straightConnector1">
            <a:avLst/>
          </a:prstGeom>
          <a:noFill/>
          <a:ln w="28575" cap="flat" cmpd="sng">
            <a:solidFill>
              <a:srgbClr val="EB15CC"/>
            </a:solidFill>
            <a:prstDash val="solid"/>
            <a:round/>
            <a:headEnd type="none" w="med" len="med"/>
            <a:tailEnd type="triangle" w="lg" len="lg"/>
          </a:ln>
        </p:spPr>
      </p:cxnSp>
      <p:sp>
        <p:nvSpPr>
          <p:cNvPr id="322" name="Shape 322"/>
          <p:cNvSpPr txBox="1"/>
          <p:nvPr/>
        </p:nvSpPr>
        <p:spPr>
          <a:xfrm>
            <a:off x="197759" y="1104523"/>
            <a:ext cx="8469312" cy="1565668"/>
          </a:xfrm>
          <a:prstGeom prst="rect">
            <a:avLst/>
          </a:prstGeom>
          <a:noFill/>
          <a:ln w="9525" cap="flat" cmpd="sng">
            <a:noFill/>
            <a:prstDash val="solid"/>
            <a:round/>
            <a:headEnd type="none" w="med" len="med"/>
            <a:tailEnd type="none" w="med" len="med"/>
          </a:ln>
        </p:spPr>
        <p:txBody>
          <a:bodyPr lIns="91425" tIns="45700" rIns="91425" bIns="45700" anchor="t" anchorCtr="0">
            <a:noAutofit/>
          </a:bodyPr>
          <a:lstStyle/>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Create one for EVERY spout – use in </a:t>
            </a:r>
            <a:r>
              <a:rPr lang="en-US" sz="2400" dirty="0">
                <a:solidFill>
                  <a:srgbClr val="F8BE36"/>
                </a:solidFill>
                <a:latin typeface="Calibri"/>
                <a:ea typeface="Calibri"/>
                <a:cs typeface="Calibri"/>
                <a:sym typeface="Calibri"/>
              </a:rPr>
              <a:t>every</a:t>
            </a:r>
            <a:r>
              <a:rPr lang="en-US" sz="2400" dirty="0">
                <a:solidFill>
                  <a:schemeClr val="lt1"/>
                </a:solidFill>
                <a:latin typeface="Calibri"/>
                <a:ea typeface="Calibri"/>
                <a:cs typeface="Calibri"/>
                <a:sym typeface="Calibri"/>
              </a:rPr>
              <a:t> photo (except for the one with the large Source Information card in it)</a:t>
            </a: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Label with School ID;  water source number, and spout letter (if there is one) </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350520" y="706224"/>
            <a:ext cx="8412480" cy="1355721"/>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Calibri"/>
                <a:ea typeface="Calibri"/>
                <a:cs typeface="Calibri"/>
                <a:sym typeface="Calibri"/>
              </a:rPr>
              <a:t>Step #4:  Create Photo-Type Cards</a:t>
            </a:r>
          </a:p>
        </p:txBody>
      </p:sp>
      <p:sp>
        <p:nvSpPr>
          <p:cNvPr id="328" name="Shape 328"/>
          <p:cNvSpPr txBox="1"/>
          <p:nvPr/>
        </p:nvSpPr>
        <p:spPr>
          <a:xfrm>
            <a:off x="350519" y="2590800"/>
            <a:ext cx="8381999" cy="1329594"/>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0"/>
              </a:spcAft>
              <a:buClr>
                <a:srgbClr val="FFFFB9"/>
              </a:buClr>
              <a:buSzPct val="25000"/>
              <a:buFont typeface="Calibri"/>
              <a:buNone/>
            </a:pPr>
            <a:r>
              <a:rPr lang="en-US" sz="3200" b="0" cap="none" dirty="0">
                <a:solidFill>
                  <a:srgbClr val="FFFFB9"/>
                </a:solidFill>
                <a:latin typeface="Calibri"/>
                <a:ea typeface="Calibri"/>
                <a:cs typeface="Calibri"/>
                <a:sym typeface="Calibri"/>
              </a:rPr>
              <a:t>Go to Protocol </a:t>
            </a:r>
          </a:p>
          <a:p>
            <a:pPr marL="0" marR="0" lvl="0" indent="0" algn="l" rtl="0">
              <a:lnSpc>
                <a:spcPct val="90000"/>
              </a:lnSpc>
              <a:spcBef>
                <a:spcPts val="0"/>
              </a:spcBef>
              <a:buClr>
                <a:srgbClr val="FFFFB9"/>
              </a:buClr>
              <a:buSzPct val="25000"/>
              <a:buFont typeface="Calibri"/>
              <a:buNone/>
            </a:pPr>
            <a:r>
              <a:rPr lang="en-US" sz="3200" b="0" cap="none" dirty="0">
                <a:solidFill>
                  <a:srgbClr val="FFFFB9"/>
                </a:solidFill>
                <a:latin typeface="Calibri"/>
                <a:ea typeface="Calibri"/>
                <a:cs typeface="Calibri"/>
                <a:sym typeface="Calibri"/>
              </a:rPr>
              <a:t>Page 5</a:t>
            </a:r>
            <a:br>
              <a:rPr lang="en-US" sz="3200" b="0" cap="none" dirty="0">
                <a:solidFill>
                  <a:srgbClr val="FFFFB9"/>
                </a:solidFill>
                <a:latin typeface="Calibri"/>
                <a:ea typeface="Calibri"/>
                <a:cs typeface="Calibri"/>
                <a:sym typeface="Calibri"/>
              </a:rPr>
            </a:br>
            <a:endParaRPr lang="en-US" sz="3200" b="0" cap="none" dirty="0">
              <a:solidFill>
                <a:srgbClr val="FFFFB9"/>
              </a:solidFill>
              <a:latin typeface="Calibri"/>
              <a:ea typeface="Calibri"/>
              <a:cs typeface="Calibri"/>
              <a:sym typeface="Calibri"/>
            </a:endParaRPr>
          </a:p>
        </p:txBody>
      </p:sp>
      <p:sp>
        <p:nvSpPr>
          <p:cNvPr id="329" name="Shape 329"/>
          <p:cNvSpPr/>
          <p:nvPr/>
        </p:nvSpPr>
        <p:spPr>
          <a:xfrm>
            <a:off x="2391047" y="4482303"/>
            <a:ext cx="2057400" cy="485087"/>
          </a:xfrm>
          <a:prstGeom prst="rightArrow">
            <a:avLst>
              <a:gd name="adj1" fmla="val 50000"/>
              <a:gd name="adj2" fmla="val 50000"/>
            </a:avLst>
          </a:prstGeom>
          <a:gradFill>
            <a:gsLst>
              <a:gs pos="0">
                <a:srgbClr val="956700"/>
              </a:gs>
              <a:gs pos="50000">
                <a:srgbClr val="EEA400"/>
              </a:gs>
              <a:gs pos="70000">
                <a:srgbClr val="FFB400"/>
              </a:gs>
              <a:gs pos="100000">
                <a:srgbClr val="FFD708"/>
              </a:gs>
            </a:gsLst>
            <a:lin ang="16200000" scaled="0"/>
          </a:gra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pic>
        <p:nvPicPr>
          <p:cNvPr id="330" name="Shape 330"/>
          <p:cNvPicPr preferRelativeResize="0"/>
          <p:nvPr/>
        </p:nvPicPr>
        <p:blipFill rotWithShape="1">
          <a:blip r:embed="rId3">
            <a:alphaModFix/>
          </a:blip>
          <a:srcRect/>
          <a:stretch/>
        </p:blipFill>
        <p:spPr>
          <a:xfrm>
            <a:off x="4606833" y="2061946"/>
            <a:ext cx="3429000" cy="4437528"/>
          </a:xfrm>
          <a:prstGeom prst="rect">
            <a:avLst/>
          </a:prstGeom>
          <a:noFill/>
          <a:ln>
            <a:noFill/>
          </a:ln>
        </p:spPr>
      </p:pic>
      <p:sp>
        <p:nvSpPr>
          <p:cNvPr id="331" name="Shape 331"/>
          <p:cNvSpPr/>
          <p:nvPr/>
        </p:nvSpPr>
        <p:spPr>
          <a:xfrm>
            <a:off x="6321333" y="4911573"/>
            <a:ext cx="1219199" cy="457200"/>
          </a:xfrm>
          <a:prstGeom prst="ellipse">
            <a:avLst/>
          </a:prstGeom>
          <a:noFill/>
          <a:ln w="22225" cap="flat" cmpd="sng">
            <a:solidFill>
              <a:srgbClr val="C00000"/>
            </a:solidFill>
            <a:prstDash val="solid"/>
            <a:round/>
            <a:headEnd type="none" w="med" len="med"/>
            <a:tailEnd type="none" w="med" len="med"/>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rtl="0">
              <a:lnSpc>
                <a:spcPct val="90000"/>
              </a:lnSpc>
              <a:spcBef>
                <a:spcPts val="0"/>
              </a:spcBef>
              <a:buClr>
                <a:srgbClr val="FFFFB9"/>
              </a:buClr>
              <a:buSzPct val="25000"/>
              <a:buFont typeface="Calibri"/>
              <a:buNone/>
            </a:pPr>
            <a:r>
              <a:rPr lang="en-US" sz="4000" b="0" i="0" u="none" strike="noStrike" cap="none" dirty="0">
                <a:solidFill>
                  <a:srgbClr val="FFFFB9"/>
                </a:solidFill>
                <a:latin typeface="Calibri"/>
                <a:ea typeface="Calibri"/>
                <a:cs typeface="Calibri"/>
                <a:sym typeface="Calibri"/>
              </a:rPr>
              <a:t>Step #4:  Create Photo-Type Cards</a:t>
            </a:r>
          </a:p>
        </p:txBody>
      </p:sp>
      <p:sp>
        <p:nvSpPr>
          <p:cNvPr id="337" name="Shape 337"/>
          <p:cNvSpPr txBox="1">
            <a:spLocks noGrp="1"/>
          </p:cNvSpPr>
          <p:nvPr>
            <p:ph type="body" idx="1"/>
          </p:nvPr>
        </p:nvSpPr>
        <p:spPr>
          <a:xfrm>
            <a:off x="381000" y="1066800"/>
            <a:ext cx="8381999" cy="1871281"/>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chemeClr val="lt1"/>
              </a:buClr>
              <a:buSzPct val="100000"/>
              <a:buFont typeface="Calibri"/>
              <a:buChar char="•"/>
            </a:pPr>
            <a:r>
              <a:rPr lang="en-US" sz="3200" b="0" i="0" u="none" strike="noStrike" cap="none" dirty="0">
                <a:solidFill>
                  <a:schemeClr val="lt1"/>
                </a:solidFill>
                <a:latin typeface="Calibri"/>
                <a:ea typeface="Calibri"/>
                <a:cs typeface="Calibri"/>
                <a:sym typeface="Calibri"/>
              </a:rPr>
              <a:t>Cut out the 6 photo cards from sheet.</a:t>
            </a:r>
          </a:p>
          <a:p>
            <a:pPr marL="396875" marR="0" lvl="0" indent="-396875" algn="l" rtl="0">
              <a:lnSpc>
                <a:spcPct val="90000"/>
              </a:lnSpc>
              <a:spcBef>
                <a:spcPts val="640"/>
              </a:spcBef>
              <a:buClr>
                <a:schemeClr val="lt1"/>
              </a:buClr>
              <a:buSzPct val="100000"/>
              <a:buFont typeface="Calibri"/>
              <a:buChar char="•"/>
            </a:pPr>
            <a:r>
              <a:rPr lang="en-US" sz="3200" b="0" i="0" u="none" strike="noStrike" cap="none" dirty="0">
                <a:solidFill>
                  <a:schemeClr val="lt1"/>
                </a:solidFill>
                <a:latin typeface="Calibri"/>
                <a:ea typeface="Calibri"/>
                <a:cs typeface="Calibri"/>
                <a:sym typeface="Calibri"/>
              </a:rPr>
              <a:t>You will include one photo type card in </a:t>
            </a:r>
            <a:r>
              <a:rPr lang="en-US" sz="3200" b="1" i="0" u="none" strike="noStrike" cap="none" dirty="0">
                <a:solidFill>
                  <a:srgbClr val="DAA631"/>
                </a:solidFill>
                <a:latin typeface="Calibri"/>
                <a:ea typeface="Calibri"/>
                <a:cs typeface="Calibri"/>
                <a:sym typeface="Calibri"/>
              </a:rPr>
              <a:t>each photo </a:t>
            </a:r>
            <a:r>
              <a:rPr lang="en-US" dirty="0"/>
              <a:t>(</a:t>
            </a:r>
            <a:r>
              <a:rPr lang="en-US" sz="3200" b="0" i="0" u="none" strike="noStrike" cap="none" dirty="0">
                <a:solidFill>
                  <a:schemeClr val="lt1"/>
                </a:solidFill>
                <a:latin typeface="Calibri"/>
                <a:ea typeface="Calibri"/>
                <a:cs typeface="Calibri"/>
                <a:sym typeface="Calibri"/>
              </a:rPr>
              <a:t>except for the the one with the large Source Information card in it)</a:t>
            </a:r>
          </a:p>
        </p:txBody>
      </p:sp>
      <p:pic>
        <p:nvPicPr>
          <p:cNvPr id="338" name="Shape 338"/>
          <p:cNvPicPr preferRelativeResize="0"/>
          <p:nvPr/>
        </p:nvPicPr>
        <p:blipFill rotWithShape="1">
          <a:blip r:embed="rId3">
            <a:alphaModFix/>
          </a:blip>
          <a:srcRect/>
          <a:stretch/>
        </p:blipFill>
        <p:spPr>
          <a:xfrm>
            <a:off x="3333434" y="3162300"/>
            <a:ext cx="2590800" cy="3352800"/>
          </a:xfrm>
          <a:prstGeom prst="rect">
            <a:avLst/>
          </a:prstGeom>
          <a:noFill/>
          <a:ln>
            <a:noFill/>
          </a:ln>
        </p:spPr>
      </p:pic>
      <p:sp>
        <p:nvSpPr>
          <p:cNvPr id="339" name="Shape 339"/>
          <p:cNvSpPr/>
          <p:nvPr/>
        </p:nvSpPr>
        <p:spPr>
          <a:xfrm rot="8749896">
            <a:off x="5011402" y="3752526"/>
            <a:ext cx="1634536" cy="15697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600" dirty="0">
                <a:solidFill>
                  <a:srgbClr val="FFC000"/>
                </a:solidFill>
                <a:latin typeface="Calibri"/>
                <a:ea typeface="Calibri"/>
                <a:cs typeface="Calibri"/>
                <a:sym typeface="Calibri"/>
              </a:rPr>
              <a:t>✁</a:t>
            </a:r>
          </a:p>
        </p:txBody>
      </p:sp>
      <p:cxnSp>
        <p:nvCxnSpPr>
          <p:cNvPr id="340" name="Shape 340"/>
          <p:cNvCxnSpPr/>
          <p:nvPr/>
        </p:nvCxnSpPr>
        <p:spPr>
          <a:xfrm>
            <a:off x="4628834" y="3429000"/>
            <a:ext cx="0" cy="2819400"/>
          </a:xfrm>
          <a:prstGeom prst="straightConnector1">
            <a:avLst/>
          </a:prstGeom>
          <a:noFill/>
          <a:ln w="31750" cap="flat" cmpd="sng">
            <a:solidFill>
              <a:schemeClr val="accent1"/>
            </a:solidFill>
            <a:prstDash val="dash"/>
            <a:round/>
            <a:headEnd type="none" w="med" len="med"/>
            <a:tailEnd type="none" w="med" len="med"/>
          </a:ln>
        </p:spPr>
      </p:cxnSp>
      <p:cxnSp>
        <p:nvCxnSpPr>
          <p:cNvPr id="341" name="Shape 341"/>
          <p:cNvCxnSpPr/>
          <p:nvPr/>
        </p:nvCxnSpPr>
        <p:spPr>
          <a:xfrm rot="10800000">
            <a:off x="3428999" y="4375455"/>
            <a:ext cx="2362200" cy="0"/>
          </a:xfrm>
          <a:prstGeom prst="straightConnector1">
            <a:avLst/>
          </a:prstGeom>
          <a:noFill/>
          <a:ln w="31750" cap="flat" cmpd="sng">
            <a:solidFill>
              <a:schemeClr val="accent1"/>
            </a:solidFill>
            <a:prstDash val="dash"/>
            <a:round/>
            <a:headEnd type="none" w="med" len="med"/>
            <a:tailEnd type="none" w="med" len="med"/>
          </a:ln>
        </p:spPr>
      </p:cxnSp>
      <p:cxnSp>
        <p:nvCxnSpPr>
          <p:cNvPr id="342" name="Shape 342"/>
          <p:cNvCxnSpPr/>
          <p:nvPr/>
        </p:nvCxnSpPr>
        <p:spPr>
          <a:xfrm rot="10800000">
            <a:off x="3276599" y="5205615"/>
            <a:ext cx="2590800" cy="0"/>
          </a:xfrm>
          <a:prstGeom prst="straightConnector1">
            <a:avLst/>
          </a:prstGeom>
          <a:noFill/>
          <a:ln w="31750" cap="flat" cmpd="sng">
            <a:solidFill>
              <a:schemeClr val="accent1"/>
            </a:solidFill>
            <a:prstDash val="dash"/>
            <a:round/>
            <a:headEnd type="none" w="med" len="med"/>
            <a:tailEnd type="none" w="med" len="med"/>
          </a:ln>
        </p:spPr>
      </p:cxn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381000" y="706225"/>
            <a:ext cx="8381999" cy="908177"/>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Calibri"/>
                <a:ea typeface="Calibri"/>
                <a:cs typeface="Calibri"/>
                <a:sym typeface="Calibri"/>
              </a:rPr>
              <a:t>Step #5:  Take Photographs</a:t>
            </a:r>
          </a:p>
        </p:txBody>
      </p:sp>
      <p:sp>
        <p:nvSpPr>
          <p:cNvPr id="348" name="Shape 348"/>
          <p:cNvSpPr txBox="1"/>
          <p:nvPr/>
        </p:nvSpPr>
        <p:spPr>
          <a:xfrm>
            <a:off x="350519" y="2590800"/>
            <a:ext cx="8381999" cy="1329594"/>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0"/>
              </a:spcAft>
              <a:buClr>
                <a:srgbClr val="FFFFB9"/>
              </a:buClr>
              <a:buSzPct val="25000"/>
              <a:buFont typeface="Calibri"/>
              <a:buNone/>
            </a:pPr>
            <a:r>
              <a:rPr lang="en-US" sz="3200" b="0" cap="none" dirty="0">
                <a:solidFill>
                  <a:srgbClr val="FFFFB9"/>
                </a:solidFill>
                <a:latin typeface="Calibri"/>
                <a:ea typeface="Calibri"/>
                <a:cs typeface="Calibri"/>
                <a:sym typeface="Calibri"/>
              </a:rPr>
              <a:t>Go to Protocol </a:t>
            </a:r>
          </a:p>
          <a:p>
            <a:pPr marL="0" marR="0" lvl="0" indent="0" algn="l" rtl="0">
              <a:lnSpc>
                <a:spcPct val="90000"/>
              </a:lnSpc>
              <a:spcBef>
                <a:spcPts val="0"/>
              </a:spcBef>
              <a:buClr>
                <a:srgbClr val="FFFFB9"/>
              </a:buClr>
              <a:buSzPct val="25000"/>
              <a:buFont typeface="Calibri"/>
              <a:buNone/>
            </a:pPr>
            <a:r>
              <a:rPr lang="en-US" sz="3200" b="0" cap="none" dirty="0">
                <a:solidFill>
                  <a:srgbClr val="FFFFB9"/>
                </a:solidFill>
                <a:latin typeface="Calibri"/>
                <a:ea typeface="Calibri"/>
                <a:cs typeface="Calibri"/>
                <a:sym typeface="Calibri"/>
              </a:rPr>
              <a:t>Page 6</a:t>
            </a:r>
            <a:br>
              <a:rPr lang="en-US" sz="3200" b="0" cap="none" dirty="0">
                <a:solidFill>
                  <a:srgbClr val="FFFFB9"/>
                </a:solidFill>
                <a:latin typeface="Calibri"/>
                <a:ea typeface="Calibri"/>
                <a:cs typeface="Calibri"/>
                <a:sym typeface="Calibri"/>
              </a:rPr>
            </a:br>
            <a:endParaRPr lang="en-US" sz="3200" b="0" cap="none" dirty="0">
              <a:solidFill>
                <a:srgbClr val="FFFFB9"/>
              </a:solidFill>
              <a:latin typeface="Calibri"/>
              <a:ea typeface="Calibri"/>
              <a:cs typeface="Calibri"/>
              <a:sym typeface="Calibri"/>
            </a:endParaRPr>
          </a:p>
        </p:txBody>
      </p:sp>
      <p:sp>
        <p:nvSpPr>
          <p:cNvPr id="349" name="Shape 349"/>
          <p:cNvSpPr/>
          <p:nvPr/>
        </p:nvSpPr>
        <p:spPr>
          <a:xfrm>
            <a:off x="2209800" y="3596094"/>
            <a:ext cx="2057400" cy="485087"/>
          </a:xfrm>
          <a:prstGeom prst="rightArrow">
            <a:avLst>
              <a:gd name="adj1" fmla="val 50000"/>
              <a:gd name="adj2" fmla="val 50000"/>
            </a:avLst>
          </a:prstGeom>
          <a:gradFill>
            <a:gsLst>
              <a:gs pos="0">
                <a:srgbClr val="956700"/>
              </a:gs>
              <a:gs pos="50000">
                <a:srgbClr val="EEA400"/>
              </a:gs>
              <a:gs pos="70000">
                <a:srgbClr val="FFB400"/>
              </a:gs>
              <a:gs pos="100000">
                <a:srgbClr val="FFD708"/>
              </a:gs>
            </a:gsLst>
            <a:lin ang="16200000" scaled="0"/>
          </a:gra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pic>
        <p:nvPicPr>
          <p:cNvPr id="350" name="Shape 350"/>
          <p:cNvPicPr preferRelativeResize="0"/>
          <p:nvPr/>
        </p:nvPicPr>
        <p:blipFill rotWithShape="1">
          <a:blip r:embed="rId3">
            <a:alphaModFix/>
          </a:blip>
          <a:srcRect/>
          <a:stretch/>
        </p:blipFill>
        <p:spPr>
          <a:xfrm>
            <a:off x="4582885" y="1775189"/>
            <a:ext cx="3564882" cy="4611985"/>
          </a:xfrm>
          <a:prstGeom prst="rect">
            <a:avLst/>
          </a:prstGeom>
          <a:noFill/>
          <a:ln>
            <a:noFill/>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3600" b="0" i="0" u="none" strike="noStrike" cap="none" dirty="0">
                <a:solidFill>
                  <a:srgbClr val="FFFFB9"/>
                </a:solidFill>
                <a:latin typeface="Calibri"/>
                <a:ea typeface="Calibri"/>
                <a:cs typeface="Calibri"/>
                <a:sym typeface="Calibri"/>
              </a:rPr>
              <a:t>Step #5:  Take Photographs – 7 types</a:t>
            </a:r>
          </a:p>
        </p:txBody>
      </p:sp>
      <p:sp>
        <p:nvSpPr>
          <p:cNvPr id="356" name="Shape 356"/>
          <p:cNvSpPr txBox="1">
            <a:spLocks noGrp="1"/>
          </p:cNvSpPr>
          <p:nvPr>
            <p:ph type="body" idx="1"/>
          </p:nvPr>
        </p:nvSpPr>
        <p:spPr>
          <a:xfrm>
            <a:off x="1447800" y="1023003"/>
            <a:ext cx="7315200" cy="5603700"/>
          </a:xfrm>
          <a:prstGeom prst="rect">
            <a:avLst/>
          </a:prstGeom>
          <a:noFill/>
          <a:ln>
            <a:noFill/>
          </a:ln>
        </p:spPr>
        <p:txBody>
          <a:bodyPr lIns="0" tIns="0" rIns="0" bIns="0" anchor="t" anchorCtr="0">
            <a:noAutofit/>
          </a:bodyPr>
          <a:lstStyle/>
          <a:p>
            <a:pPr marL="508000" marR="0" lvl="1" indent="0" algn="l" rtl="0">
              <a:lnSpc>
                <a:spcPct val="90000"/>
              </a:lnSpc>
              <a:spcBef>
                <a:spcPts val="0"/>
              </a:spcBef>
              <a:spcAft>
                <a:spcPts val="0"/>
              </a:spcAft>
              <a:buClr>
                <a:srgbClr val="FFC000"/>
              </a:buClr>
              <a:buSzPct val="100000"/>
              <a:buNone/>
            </a:pPr>
            <a:r>
              <a:rPr lang="en-US" sz="2800" b="1" i="1" u="none" strike="noStrike" cap="none" dirty="0">
                <a:solidFill>
                  <a:srgbClr val="FFC000"/>
                </a:solidFill>
                <a:latin typeface="Calibri"/>
                <a:ea typeface="Calibri"/>
                <a:cs typeface="Calibri"/>
                <a:sym typeface="Calibri"/>
              </a:rPr>
              <a:t>1.  Source Information</a:t>
            </a:r>
            <a:r>
              <a:rPr lang="en-US" sz="2800" b="0" i="0" u="none" strike="noStrike" cap="none" dirty="0">
                <a:solidFill>
                  <a:schemeClr val="lt1"/>
                </a:solidFill>
                <a:latin typeface="Calibri"/>
                <a:ea typeface="Calibri"/>
                <a:cs typeface="Calibri"/>
                <a:sym typeface="Calibri"/>
              </a:rPr>
              <a:t>: taken from a distance-include Source Information Card (no source labels or photo type cards needed)</a:t>
            </a:r>
          </a:p>
          <a:p>
            <a:pPr marL="517525" marR="0" lvl="1" indent="-9525" algn="l" rtl="0">
              <a:lnSpc>
                <a:spcPct val="90000"/>
              </a:lnSpc>
              <a:spcBef>
                <a:spcPts val="560"/>
              </a:spcBef>
              <a:spcAft>
                <a:spcPts val="0"/>
              </a:spcAft>
              <a:buClr>
                <a:schemeClr val="lt1"/>
              </a:buClr>
              <a:buSzPct val="25000"/>
              <a:buFont typeface="Calibri"/>
              <a:buNone/>
            </a:pPr>
            <a:r>
              <a:rPr lang="en-US" sz="2400" b="1" i="1" dirty="0">
                <a:solidFill>
                  <a:srgbClr val="FFC000"/>
                </a:solidFill>
              </a:rPr>
              <a:t>For all remaining photos, you will include a Source Label and a Photo-type card in every photo</a:t>
            </a:r>
          </a:p>
          <a:p>
            <a:pPr marL="517525" marR="0" lvl="1" indent="-9525" algn="l" rtl="0">
              <a:lnSpc>
                <a:spcPct val="90000"/>
              </a:lnSpc>
              <a:spcBef>
                <a:spcPts val="560"/>
              </a:spcBef>
              <a:spcAft>
                <a:spcPts val="0"/>
              </a:spcAft>
              <a:buClr>
                <a:schemeClr val="lt1"/>
              </a:buClr>
              <a:buSzPct val="25000"/>
              <a:buFont typeface="Calibri"/>
              <a:buNone/>
            </a:pPr>
            <a:endParaRPr lang="en-US" sz="2800" b="1" i="1" u="none" strike="noStrike" cap="none" dirty="0">
              <a:solidFill>
                <a:srgbClr val="FFC000"/>
              </a:solidFill>
              <a:latin typeface="Calibri"/>
              <a:ea typeface="Calibri"/>
              <a:cs typeface="Calibri"/>
              <a:sym typeface="Calibri"/>
            </a:endParaRPr>
          </a:p>
          <a:p>
            <a:pPr marL="508000" marR="0" lvl="1" indent="0" algn="l" rtl="0">
              <a:lnSpc>
                <a:spcPct val="90000"/>
              </a:lnSpc>
              <a:spcBef>
                <a:spcPts val="560"/>
              </a:spcBef>
              <a:spcAft>
                <a:spcPts val="0"/>
              </a:spcAft>
              <a:buClr>
                <a:srgbClr val="FFC000"/>
              </a:buClr>
              <a:buSzPct val="100000"/>
              <a:buNone/>
            </a:pPr>
            <a:r>
              <a:rPr lang="en-US" sz="2800" b="1" i="1" u="none" strike="noStrike" cap="none" dirty="0">
                <a:solidFill>
                  <a:srgbClr val="FFC000"/>
                </a:solidFill>
                <a:latin typeface="Calibri"/>
                <a:ea typeface="Calibri"/>
                <a:cs typeface="Calibri"/>
                <a:sym typeface="Calibri"/>
              </a:rPr>
              <a:t>2.  Distance</a:t>
            </a:r>
            <a:r>
              <a:rPr lang="en-US" sz="2800" b="0" i="0" u="none" strike="noStrike" cap="none" dirty="0">
                <a:solidFill>
                  <a:schemeClr val="lt1"/>
                </a:solidFill>
                <a:latin typeface="Calibri"/>
                <a:ea typeface="Calibri"/>
                <a:cs typeface="Calibri"/>
                <a:sym typeface="Calibri"/>
              </a:rPr>
              <a:t>: taken from 10 feet away – shows type of water source, any cups nearby, any obstructions like garbage cans or mop buckets, any water promotional materials</a:t>
            </a:r>
          </a:p>
          <a:p>
            <a:pPr marL="508000" marR="0" lvl="1" indent="0" algn="l" rtl="0">
              <a:lnSpc>
                <a:spcPct val="90000"/>
              </a:lnSpc>
              <a:spcBef>
                <a:spcPts val="560"/>
              </a:spcBef>
              <a:spcAft>
                <a:spcPts val="0"/>
              </a:spcAft>
              <a:buClr>
                <a:srgbClr val="FFC000"/>
              </a:buClr>
              <a:buSzPct val="100000"/>
              <a:buNone/>
            </a:pPr>
            <a:endParaRPr lang="en-US" sz="2800" b="0" i="0" u="none" strike="noStrike" cap="none" dirty="0">
              <a:solidFill>
                <a:schemeClr val="lt1"/>
              </a:solidFill>
              <a:latin typeface="Calibri"/>
              <a:ea typeface="Calibri"/>
              <a:cs typeface="Calibri"/>
              <a:sym typeface="Calibri"/>
            </a:endParaRPr>
          </a:p>
          <a:p>
            <a:pPr marL="508000" marR="0" lvl="1" indent="0" algn="l" rtl="0">
              <a:lnSpc>
                <a:spcPct val="90000"/>
              </a:lnSpc>
              <a:spcBef>
                <a:spcPts val="560"/>
              </a:spcBef>
              <a:spcAft>
                <a:spcPts val="0"/>
              </a:spcAft>
              <a:buClr>
                <a:srgbClr val="FFC000"/>
              </a:buClr>
              <a:buSzPct val="100000"/>
              <a:buNone/>
            </a:pPr>
            <a:r>
              <a:rPr lang="en-US" sz="2800" b="1" i="1" u="none" strike="noStrike" cap="none" dirty="0">
                <a:solidFill>
                  <a:srgbClr val="FFC000"/>
                </a:solidFill>
                <a:latin typeface="Calibri"/>
                <a:ea typeface="Calibri"/>
                <a:cs typeface="Calibri"/>
                <a:sym typeface="Calibri"/>
              </a:rPr>
              <a:t>3.  Poster</a:t>
            </a:r>
            <a:r>
              <a:rPr lang="en-US" sz="2800" b="0" i="0" u="none" strike="noStrike" cap="none" dirty="0">
                <a:solidFill>
                  <a:schemeClr val="lt1"/>
                </a:solidFill>
                <a:latin typeface="Calibri"/>
                <a:ea typeface="Calibri"/>
                <a:cs typeface="Calibri"/>
                <a:sym typeface="Calibri"/>
              </a:rPr>
              <a:t>:  capture any water promotional materials (like posters) near water source –</a:t>
            </a:r>
            <a:r>
              <a:rPr lang="en-US" sz="2800" b="0" i="0" u="none" strike="noStrike" cap="none" dirty="0">
                <a:solidFill>
                  <a:srgbClr val="F8BE36"/>
                </a:solidFill>
                <a:latin typeface="Calibri"/>
                <a:ea typeface="Calibri"/>
                <a:cs typeface="Calibri"/>
                <a:sym typeface="Calibri"/>
              </a:rPr>
              <a:t>TAKE 1 CLOSE UP OF EACH</a:t>
            </a:r>
          </a:p>
          <a:p>
            <a:pPr marL="517525" marR="0" lvl="1" indent="-9525" algn="l" rtl="0">
              <a:lnSpc>
                <a:spcPct val="90000"/>
              </a:lnSpc>
              <a:spcBef>
                <a:spcPts val="560"/>
              </a:spcBef>
              <a:buClr>
                <a:schemeClr val="lt1"/>
              </a:buClr>
              <a:buSzPct val="25000"/>
              <a:buFont typeface="Calibri"/>
              <a:buNone/>
            </a:pPr>
            <a:endParaRPr sz="2800" b="0" i="0" u="none" strike="noStrike" cap="none" dirty="0">
              <a:solidFill>
                <a:schemeClr val="lt1"/>
              </a:solidFill>
              <a:latin typeface="Calibri"/>
              <a:ea typeface="Calibri"/>
              <a:cs typeface="Calibri"/>
              <a:sym typeface="Calibri"/>
            </a:endParaRPr>
          </a:p>
        </p:txBody>
      </p:sp>
      <p:pic>
        <p:nvPicPr>
          <p:cNvPr id="357" name="Shape 357"/>
          <p:cNvPicPr preferRelativeResize="0"/>
          <p:nvPr/>
        </p:nvPicPr>
        <p:blipFill rotWithShape="1">
          <a:blip r:embed="rId3">
            <a:alphaModFix/>
          </a:blip>
          <a:srcRect/>
          <a:stretch/>
        </p:blipFill>
        <p:spPr>
          <a:xfrm>
            <a:off x="304800" y="1143000"/>
            <a:ext cx="1418899" cy="1693992"/>
          </a:xfrm>
          <a:prstGeom prst="rect">
            <a:avLst/>
          </a:prstGeom>
          <a:noFill/>
          <a:ln w="9525" cap="flat" cmpd="sng">
            <a:solidFill>
              <a:srgbClr val="FFC000"/>
            </a:solidFill>
            <a:prstDash val="solid"/>
            <a:round/>
            <a:headEnd type="none" w="med" len="med"/>
            <a:tailEnd type="none" w="med" len="med"/>
          </a:ln>
        </p:spPr>
      </p:pic>
      <p:pic>
        <p:nvPicPr>
          <p:cNvPr id="358" name="Shape 358"/>
          <p:cNvPicPr preferRelativeResize="0"/>
          <p:nvPr/>
        </p:nvPicPr>
        <p:blipFill rotWithShape="1">
          <a:blip r:embed="rId4">
            <a:alphaModFix/>
          </a:blip>
          <a:srcRect/>
          <a:stretch/>
        </p:blipFill>
        <p:spPr>
          <a:xfrm>
            <a:off x="259752" y="2940293"/>
            <a:ext cx="1463946" cy="1942482"/>
          </a:xfrm>
          <a:prstGeom prst="rect">
            <a:avLst/>
          </a:prstGeom>
          <a:noFill/>
          <a:ln w="9525" cap="flat" cmpd="sng">
            <a:solidFill>
              <a:srgbClr val="FFC000"/>
            </a:solidFill>
            <a:prstDash val="solid"/>
            <a:round/>
            <a:headEnd type="none" w="med" len="med"/>
            <a:tailEnd type="none" w="med" len="med"/>
          </a:ln>
        </p:spPr>
      </p:pic>
      <p:pic>
        <p:nvPicPr>
          <p:cNvPr id="359" name="Shape 359"/>
          <p:cNvPicPr preferRelativeResize="0"/>
          <p:nvPr/>
        </p:nvPicPr>
        <p:blipFill rotWithShape="1">
          <a:blip r:embed="rId5">
            <a:alphaModFix/>
          </a:blip>
          <a:srcRect/>
          <a:stretch/>
        </p:blipFill>
        <p:spPr>
          <a:xfrm>
            <a:off x="151243" y="4986078"/>
            <a:ext cx="1607001" cy="1792973"/>
          </a:xfrm>
          <a:prstGeom prst="rect">
            <a:avLst/>
          </a:prstGeom>
          <a:noFill/>
          <a:ln w="9525" cap="flat" cmpd="sng">
            <a:solidFill>
              <a:srgbClr val="FFC000"/>
            </a:solidFill>
            <a:prstDash val="solid"/>
            <a:round/>
            <a:headEnd type="none" w="med" len="med"/>
            <a:tailEnd type="none" w="med" len="med"/>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3600" b="0" i="0" u="none" strike="noStrike" cap="none" dirty="0">
                <a:solidFill>
                  <a:srgbClr val="FFFFB9"/>
                </a:solidFill>
                <a:latin typeface="Calibri"/>
                <a:ea typeface="Calibri"/>
                <a:cs typeface="Calibri"/>
                <a:sym typeface="Calibri"/>
              </a:rPr>
              <a:t>Step #5:  Take Photographs – </a:t>
            </a:r>
            <a:r>
              <a:rPr lang="en-US" sz="3600" dirty="0"/>
              <a:t>7 types</a:t>
            </a:r>
            <a:endParaRPr lang="en-US" sz="3600" b="0" i="0" u="none" strike="noStrike" cap="none" dirty="0">
              <a:solidFill>
                <a:srgbClr val="FFFFB9"/>
              </a:solidFill>
              <a:latin typeface="Calibri"/>
              <a:ea typeface="Calibri"/>
              <a:cs typeface="Calibri"/>
              <a:sym typeface="Calibri"/>
            </a:endParaRPr>
          </a:p>
        </p:txBody>
      </p:sp>
      <p:sp>
        <p:nvSpPr>
          <p:cNvPr id="365" name="Shape 365"/>
          <p:cNvSpPr txBox="1">
            <a:spLocks noGrp="1"/>
          </p:cNvSpPr>
          <p:nvPr>
            <p:ph type="body" idx="1"/>
          </p:nvPr>
        </p:nvSpPr>
        <p:spPr>
          <a:xfrm>
            <a:off x="1447799" y="1071812"/>
            <a:ext cx="7315200" cy="5786100"/>
          </a:xfrm>
          <a:prstGeom prst="rect">
            <a:avLst/>
          </a:prstGeom>
          <a:noFill/>
          <a:ln>
            <a:noFill/>
          </a:ln>
        </p:spPr>
        <p:txBody>
          <a:bodyPr lIns="0" tIns="0" rIns="0" bIns="0" anchor="t" anchorCtr="0">
            <a:noAutofit/>
          </a:bodyPr>
          <a:lstStyle/>
          <a:p>
            <a:pPr marL="508000" marR="0" lvl="1" indent="0" algn="l" rtl="0">
              <a:lnSpc>
                <a:spcPct val="90000"/>
              </a:lnSpc>
              <a:spcBef>
                <a:spcPts val="0"/>
              </a:spcBef>
              <a:spcAft>
                <a:spcPts val="0"/>
              </a:spcAft>
              <a:buClr>
                <a:srgbClr val="FFC000"/>
              </a:buClr>
              <a:buSzPct val="100000"/>
              <a:buNone/>
            </a:pPr>
            <a:r>
              <a:rPr lang="en-US" sz="2800" b="1" i="1" u="none" strike="noStrike" cap="none" dirty="0">
                <a:solidFill>
                  <a:srgbClr val="FFC000"/>
                </a:solidFill>
                <a:latin typeface="Calibri"/>
                <a:ea typeface="Calibri"/>
                <a:cs typeface="Calibri"/>
                <a:sym typeface="Calibri"/>
              </a:rPr>
              <a:t>4.  Cups</a:t>
            </a:r>
            <a:r>
              <a:rPr lang="en-US" sz="2800" b="0" i="0" u="none" strike="noStrike" cap="none" dirty="0">
                <a:solidFill>
                  <a:schemeClr val="lt1"/>
                </a:solidFill>
                <a:latin typeface="Calibri"/>
                <a:ea typeface="Calibri"/>
                <a:cs typeface="Calibri"/>
                <a:sym typeface="Calibri"/>
              </a:rPr>
              <a:t>:  capture any cups near the water source – use ruler to show height and width – </a:t>
            </a:r>
            <a:r>
              <a:rPr lang="en-US" sz="2400" b="0" i="0" u="none" strike="noStrike" cap="none" dirty="0">
                <a:solidFill>
                  <a:srgbClr val="F8BE36"/>
                </a:solidFill>
                <a:latin typeface="Calibri"/>
                <a:ea typeface="Calibri"/>
                <a:cs typeface="Calibri"/>
                <a:sym typeface="Calibri"/>
              </a:rPr>
              <a:t>TAKE 2 PHOTOS-ONE SHOWING HEIGHT, ONE SHOWING WIDTH</a:t>
            </a:r>
          </a:p>
          <a:p>
            <a:pPr marL="1031875" marR="0" lvl="1" indent="-523875" algn="l" rtl="0">
              <a:lnSpc>
                <a:spcPct val="90000"/>
              </a:lnSpc>
              <a:spcBef>
                <a:spcPts val="560"/>
              </a:spcBef>
              <a:spcAft>
                <a:spcPts val="0"/>
              </a:spcAft>
              <a:buClr>
                <a:schemeClr val="lt1"/>
              </a:buClr>
              <a:buSzPct val="100000"/>
              <a:buFont typeface="Calibri"/>
              <a:buNone/>
            </a:pPr>
            <a:endParaRPr sz="2800" b="0" i="0" u="none" strike="noStrike" cap="none" dirty="0">
              <a:solidFill>
                <a:srgbClr val="F8BE36"/>
              </a:solidFill>
              <a:latin typeface="Calibri"/>
              <a:ea typeface="Calibri"/>
              <a:cs typeface="Calibri"/>
              <a:sym typeface="Calibri"/>
            </a:endParaRPr>
          </a:p>
          <a:p>
            <a:pPr marL="517525" marR="0" lvl="1" indent="-9525" algn="l" rtl="0">
              <a:lnSpc>
                <a:spcPct val="90000"/>
              </a:lnSpc>
              <a:spcBef>
                <a:spcPts val="560"/>
              </a:spcBef>
              <a:spcAft>
                <a:spcPts val="0"/>
              </a:spcAft>
              <a:buClr>
                <a:schemeClr val="lt1"/>
              </a:buClr>
              <a:buSzPct val="25000"/>
              <a:buFont typeface="Calibri"/>
              <a:buNone/>
            </a:pPr>
            <a:endParaRPr sz="2800" b="0" i="0" u="none" strike="noStrike" cap="none" dirty="0">
              <a:solidFill>
                <a:srgbClr val="F8BE36"/>
              </a:solidFill>
              <a:latin typeface="Calibri"/>
              <a:ea typeface="Calibri"/>
              <a:cs typeface="Calibri"/>
              <a:sym typeface="Calibri"/>
            </a:endParaRPr>
          </a:p>
          <a:p>
            <a:pPr marL="457200" marR="0" lvl="0" indent="0" algn="l" rtl="0">
              <a:lnSpc>
                <a:spcPct val="90000"/>
              </a:lnSpc>
              <a:spcBef>
                <a:spcPts val="560"/>
              </a:spcBef>
              <a:spcAft>
                <a:spcPts val="0"/>
              </a:spcAft>
              <a:buNone/>
            </a:pPr>
            <a:endParaRPr b="1" i="1" dirty="0">
              <a:solidFill>
                <a:srgbClr val="FFC000"/>
              </a:solidFill>
            </a:endParaRPr>
          </a:p>
          <a:p>
            <a:pPr marL="508000" marR="0" lvl="1" indent="0" algn="l" rtl="0">
              <a:lnSpc>
                <a:spcPct val="90000"/>
              </a:lnSpc>
              <a:spcBef>
                <a:spcPts val="560"/>
              </a:spcBef>
              <a:spcAft>
                <a:spcPts val="0"/>
              </a:spcAft>
              <a:buClr>
                <a:srgbClr val="FFC000"/>
              </a:buClr>
              <a:buSzPct val="100000"/>
              <a:buNone/>
            </a:pPr>
            <a:r>
              <a:rPr lang="en-US" sz="2800" b="1" i="1" u="none" strike="noStrike" cap="none" dirty="0">
                <a:solidFill>
                  <a:srgbClr val="FFC000"/>
                </a:solidFill>
                <a:latin typeface="Calibri"/>
                <a:ea typeface="Calibri"/>
                <a:cs typeface="Calibri"/>
                <a:sym typeface="Calibri"/>
              </a:rPr>
              <a:t>5.  Close</a:t>
            </a:r>
            <a:r>
              <a:rPr lang="en-US" sz="2800" b="0" i="0" u="none" strike="noStrike" cap="none" dirty="0">
                <a:solidFill>
                  <a:schemeClr val="lt1"/>
                </a:solidFill>
                <a:latin typeface="Calibri"/>
                <a:ea typeface="Calibri"/>
                <a:cs typeface="Calibri"/>
                <a:sym typeface="Calibri"/>
              </a:rPr>
              <a:t>:  taken from 18 inches away – shows if water basin/water spout is clean or dirty: -</a:t>
            </a:r>
            <a:r>
              <a:rPr lang="en-US" sz="2400" b="0" i="0" u="none" strike="noStrike" cap="none" dirty="0">
                <a:solidFill>
                  <a:srgbClr val="F8BE36"/>
                </a:solidFill>
                <a:latin typeface="Calibri"/>
                <a:ea typeface="Calibri"/>
                <a:cs typeface="Calibri"/>
                <a:sym typeface="Calibri"/>
              </a:rPr>
              <a:t>Take at least 1 that clearly shows if basin/spout is clean or dirty</a:t>
            </a:r>
          </a:p>
          <a:p>
            <a:pPr marL="517525" marR="0" lvl="1" indent="-9525" algn="l" rtl="0">
              <a:lnSpc>
                <a:spcPct val="90000"/>
              </a:lnSpc>
              <a:spcBef>
                <a:spcPts val="560"/>
              </a:spcBef>
              <a:spcAft>
                <a:spcPts val="0"/>
              </a:spcAft>
              <a:buClr>
                <a:srgbClr val="F8BE36"/>
              </a:buClr>
              <a:buSzPct val="25000"/>
              <a:buFont typeface="Calibri"/>
              <a:buNone/>
            </a:pPr>
            <a:r>
              <a:rPr lang="en-US" sz="2000" b="0" i="0" u="none" strike="noStrike" cap="none" dirty="0">
                <a:solidFill>
                  <a:srgbClr val="F8BE36"/>
                </a:solidFill>
                <a:latin typeface="Calibri"/>
                <a:ea typeface="Calibri"/>
                <a:cs typeface="Calibri"/>
                <a:sym typeface="Calibri"/>
              </a:rPr>
              <a:t>		</a:t>
            </a:r>
            <a:r>
              <a:rPr lang="en-US" sz="2800" b="0" i="0" u="none" strike="noStrike" cap="none" dirty="0">
                <a:solidFill>
                  <a:schemeClr val="bg1"/>
                </a:solidFill>
                <a:latin typeface="Calibri"/>
                <a:ea typeface="Calibri"/>
                <a:cs typeface="Calibri"/>
                <a:sym typeface="Calibri"/>
              </a:rPr>
              <a:t>-</a:t>
            </a:r>
            <a:r>
              <a:rPr lang="en-US" sz="2400" b="0" i="0" u="none" strike="noStrike" cap="none" dirty="0">
                <a:solidFill>
                  <a:schemeClr val="bg1"/>
                </a:solidFill>
                <a:latin typeface="Calibri"/>
                <a:ea typeface="Calibri"/>
                <a:cs typeface="Calibri"/>
                <a:sym typeface="Calibri"/>
              </a:rPr>
              <a:t>Take one photo for </a:t>
            </a:r>
            <a:r>
              <a:rPr lang="en-US" sz="2400" b="0" i="0" u="none" strike="noStrike" cap="none" dirty="0">
                <a:solidFill>
                  <a:srgbClr val="F8BE36"/>
                </a:solidFill>
                <a:latin typeface="Calibri"/>
                <a:ea typeface="Calibri"/>
                <a:cs typeface="Calibri"/>
                <a:sym typeface="Calibri"/>
              </a:rPr>
              <a:t>each</a:t>
            </a:r>
            <a:r>
              <a:rPr lang="en-US" sz="2400" b="0" i="0" u="none" strike="noStrike" cap="none" dirty="0">
                <a:solidFill>
                  <a:schemeClr val="bg1"/>
                </a:solidFill>
                <a:latin typeface="Calibri"/>
                <a:ea typeface="Calibri"/>
                <a:cs typeface="Calibri"/>
                <a:sym typeface="Calibri"/>
              </a:rPr>
              <a:t> spout</a:t>
            </a:r>
          </a:p>
          <a:p>
            <a:pPr marL="1544638" marR="0" lvl="4" indent="-7937" algn="l" rtl="0">
              <a:lnSpc>
                <a:spcPct val="90000"/>
              </a:lnSpc>
              <a:spcBef>
                <a:spcPts val="400"/>
              </a:spcBef>
              <a:spcAft>
                <a:spcPts val="0"/>
              </a:spcAft>
              <a:buClr>
                <a:schemeClr val="lt1"/>
              </a:buClr>
              <a:buSzPct val="25000"/>
              <a:buFont typeface="Calibri"/>
              <a:buNone/>
            </a:pPr>
            <a:endParaRPr sz="2000" b="0" i="0" u="none" strike="noStrike" cap="none" dirty="0">
              <a:solidFill>
                <a:schemeClr val="lt1"/>
              </a:solidFill>
              <a:latin typeface="Calibri"/>
              <a:ea typeface="Calibri"/>
              <a:cs typeface="Calibri"/>
              <a:sym typeface="Calibri"/>
            </a:endParaRPr>
          </a:p>
          <a:p>
            <a:pPr marL="517525" marR="0" lvl="1" indent="-9525" algn="l" rtl="0">
              <a:lnSpc>
                <a:spcPct val="90000"/>
              </a:lnSpc>
              <a:spcBef>
                <a:spcPts val="560"/>
              </a:spcBef>
              <a:buClr>
                <a:schemeClr val="lt1"/>
              </a:buClr>
              <a:buSzPct val="25000"/>
              <a:buFont typeface="Calibri"/>
              <a:buNone/>
            </a:pPr>
            <a:endParaRPr sz="2800" b="0" i="0" u="none" strike="noStrike" cap="none" dirty="0">
              <a:solidFill>
                <a:schemeClr val="lt1"/>
              </a:solidFill>
              <a:latin typeface="Calibri"/>
              <a:ea typeface="Calibri"/>
              <a:cs typeface="Calibri"/>
              <a:sym typeface="Calibri"/>
            </a:endParaRPr>
          </a:p>
        </p:txBody>
      </p:sp>
      <p:pic>
        <p:nvPicPr>
          <p:cNvPr id="366" name="Shape 366"/>
          <p:cNvPicPr preferRelativeResize="0"/>
          <p:nvPr/>
        </p:nvPicPr>
        <p:blipFill rotWithShape="1">
          <a:blip r:embed="rId3">
            <a:alphaModFix/>
          </a:blip>
          <a:srcRect/>
          <a:stretch/>
        </p:blipFill>
        <p:spPr>
          <a:xfrm>
            <a:off x="154477" y="999286"/>
            <a:ext cx="1447800" cy="1563412"/>
          </a:xfrm>
          <a:prstGeom prst="rect">
            <a:avLst/>
          </a:prstGeom>
          <a:noFill/>
          <a:ln w="9525" cap="flat" cmpd="sng">
            <a:solidFill>
              <a:srgbClr val="FFC000"/>
            </a:solidFill>
            <a:prstDash val="solid"/>
            <a:round/>
            <a:headEnd type="none" w="med" len="med"/>
            <a:tailEnd type="none" w="med" len="med"/>
          </a:ln>
        </p:spPr>
      </p:pic>
      <p:pic>
        <p:nvPicPr>
          <p:cNvPr id="367" name="Shape 367"/>
          <p:cNvPicPr preferRelativeResize="0"/>
          <p:nvPr/>
        </p:nvPicPr>
        <p:blipFill rotWithShape="1">
          <a:blip r:embed="rId4">
            <a:alphaModFix/>
          </a:blip>
          <a:srcRect/>
          <a:stretch/>
        </p:blipFill>
        <p:spPr>
          <a:xfrm>
            <a:off x="116377" y="2667000"/>
            <a:ext cx="1524000" cy="1495011"/>
          </a:xfrm>
          <a:prstGeom prst="rect">
            <a:avLst/>
          </a:prstGeom>
          <a:noFill/>
          <a:ln w="9525" cap="flat" cmpd="sng">
            <a:solidFill>
              <a:srgbClr val="FFC000"/>
            </a:solidFill>
            <a:prstDash val="solid"/>
            <a:round/>
            <a:headEnd type="none" w="med" len="med"/>
            <a:tailEnd type="none" w="med" len="med"/>
          </a:ln>
        </p:spPr>
      </p:pic>
      <p:pic>
        <p:nvPicPr>
          <p:cNvPr id="368" name="Shape 368"/>
          <p:cNvPicPr preferRelativeResize="0"/>
          <p:nvPr/>
        </p:nvPicPr>
        <p:blipFill rotWithShape="1">
          <a:blip r:embed="rId5">
            <a:alphaModFix/>
          </a:blip>
          <a:srcRect/>
          <a:stretch/>
        </p:blipFill>
        <p:spPr>
          <a:xfrm>
            <a:off x="154475" y="4578223"/>
            <a:ext cx="1610100" cy="2013599"/>
          </a:xfrm>
          <a:prstGeom prst="rect">
            <a:avLst/>
          </a:prstGeom>
          <a:noFill/>
          <a:ln w="9525" cap="flat" cmpd="sng">
            <a:solidFill>
              <a:srgbClr val="FFC000"/>
            </a:solidFill>
            <a:prstDash val="solid"/>
            <a:round/>
            <a:headEnd type="none" w="med" len="med"/>
            <a:tailEnd type="none" w="med" len="med"/>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3600" b="0" i="0" u="none" strike="noStrike" cap="none" dirty="0">
                <a:solidFill>
                  <a:srgbClr val="FFFFB9"/>
                </a:solidFill>
                <a:latin typeface="Calibri"/>
                <a:ea typeface="Calibri"/>
                <a:cs typeface="Calibri"/>
                <a:sym typeface="Calibri"/>
              </a:rPr>
              <a:t>Step #5:  Take Photographs – 7 types</a:t>
            </a:r>
          </a:p>
        </p:txBody>
      </p:sp>
      <p:sp>
        <p:nvSpPr>
          <p:cNvPr id="374" name="Shape 374"/>
          <p:cNvSpPr txBox="1">
            <a:spLocks noGrp="1"/>
          </p:cNvSpPr>
          <p:nvPr>
            <p:ph type="body" idx="1"/>
          </p:nvPr>
        </p:nvSpPr>
        <p:spPr>
          <a:xfrm>
            <a:off x="228601" y="1214437"/>
            <a:ext cx="8381999" cy="2595562"/>
          </a:xfrm>
          <a:prstGeom prst="rect">
            <a:avLst/>
          </a:prstGeom>
          <a:noFill/>
          <a:ln>
            <a:noFill/>
          </a:ln>
        </p:spPr>
        <p:txBody>
          <a:bodyPr lIns="0" tIns="0" rIns="0" bIns="0" anchor="t" anchorCtr="0">
            <a:noAutofit/>
          </a:bodyPr>
          <a:lstStyle/>
          <a:p>
            <a:pPr marL="508000" marR="0" lvl="1" indent="0" algn="l" rtl="0">
              <a:lnSpc>
                <a:spcPct val="90000"/>
              </a:lnSpc>
              <a:spcBef>
                <a:spcPts val="0"/>
              </a:spcBef>
              <a:spcAft>
                <a:spcPts val="0"/>
              </a:spcAft>
              <a:buClr>
                <a:srgbClr val="FFC000"/>
              </a:buClr>
              <a:buSzPct val="100000"/>
              <a:buNone/>
            </a:pPr>
            <a:r>
              <a:rPr lang="en-US" sz="2800" b="1" i="1" u="none" strike="noStrike" cap="none" dirty="0">
                <a:solidFill>
                  <a:srgbClr val="FFC000"/>
                </a:solidFill>
                <a:latin typeface="Calibri"/>
                <a:ea typeface="Calibri"/>
                <a:cs typeface="Calibri"/>
                <a:sym typeface="Calibri"/>
              </a:rPr>
              <a:t>6.  Dirty</a:t>
            </a:r>
            <a:r>
              <a:rPr lang="en-US" sz="2800" b="0" i="0" u="none" strike="noStrike" cap="none" dirty="0">
                <a:solidFill>
                  <a:schemeClr val="lt1"/>
                </a:solidFill>
                <a:latin typeface="Calibri"/>
                <a:ea typeface="Calibri"/>
                <a:cs typeface="Calibri"/>
                <a:sym typeface="Calibri"/>
              </a:rPr>
              <a:t>: Take photos for each spout to show any unclean characteristics of water source (leaves, sticks, dirt, sand, hair, food, gum, spit, mold, rust, clogged/stagnant water, insects, etc.) </a:t>
            </a:r>
            <a:r>
              <a:rPr lang="en-US" sz="2800" b="0" i="0" u="none" strike="noStrike" cap="none" dirty="0">
                <a:solidFill>
                  <a:srgbClr val="FFC000"/>
                </a:solidFill>
                <a:latin typeface="Calibri"/>
                <a:ea typeface="Calibri"/>
                <a:cs typeface="Calibri"/>
                <a:sym typeface="Calibri"/>
              </a:rPr>
              <a:t>If water source is clean, you won’t need this </a:t>
            </a:r>
            <a:r>
              <a:rPr lang="en-US" dirty="0">
                <a:solidFill>
                  <a:srgbClr val="FFC000"/>
                </a:solidFill>
              </a:rPr>
              <a:t>photo</a:t>
            </a:r>
            <a:r>
              <a:rPr lang="en-US" sz="2800" b="0" i="0" u="none" strike="noStrike" cap="none" dirty="0">
                <a:solidFill>
                  <a:srgbClr val="FFC000"/>
                </a:solidFill>
                <a:latin typeface="Calibri"/>
                <a:ea typeface="Calibri"/>
                <a:cs typeface="Calibri"/>
                <a:sym typeface="Calibri"/>
              </a:rPr>
              <a:t>.</a:t>
            </a:r>
          </a:p>
          <a:p>
            <a:pPr marL="1031875" marR="0" lvl="1" indent="-523875" algn="l" rtl="0">
              <a:lnSpc>
                <a:spcPct val="90000"/>
              </a:lnSpc>
              <a:spcBef>
                <a:spcPts val="560"/>
              </a:spcBef>
              <a:spcAft>
                <a:spcPts val="0"/>
              </a:spcAft>
              <a:buClr>
                <a:schemeClr val="lt1"/>
              </a:buClr>
              <a:buSzPct val="100000"/>
              <a:buFont typeface="Calibri"/>
              <a:buNone/>
            </a:pPr>
            <a:endParaRPr sz="2800" b="0" i="0" u="none" strike="noStrike" cap="none" dirty="0">
              <a:solidFill>
                <a:srgbClr val="F8BE36"/>
              </a:solidFill>
              <a:latin typeface="Calibri"/>
              <a:ea typeface="Calibri"/>
              <a:cs typeface="Calibri"/>
              <a:sym typeface="Calibri"/>
            </a:endParaRPr>
          </a:p>
          <a:p>
            <a:pPr marL="1544638" marR="0" lvl="4" indent="-7937" algn="l" rtl="0">
              <a:lnSpc>
                <a:spcPct val="90000"/>
              </a:lnSpc>
              <a:spcBef>
                <a:spcPts val="400"/>
              </a:spcBef>
              <a:spcAft>
                <a:spcPts val="0"/>
              </a:spcAft>
              <a:buClr>
                <a:schemeClr val="lt1"/>
              </a:buClr>
              <a:buSzPct val="25000"/>
              <a:buFont typeface="Calibri"/>
              <a:buNone/>
            </a:pPr>
            <a:endParaRPr sz="2000" b="0" i="0" u="none" strike="noStrike" cap="none" dirty="0">
              <a:solidFill>
                <a:schemeClr val="lt1"/>
              </a:solidFill>
              <a:latin typeface="Calibri"/>
              <a:ea typeface="Calibri"/>
              <a:cs typeface="Calibri"/>
              <a:sym typeface="Calibri"/>
            </a:endParaRPr>
          </a:p>
          <a:p>
            <a:pPr marL="517525" marR="0" lvl="1" indent="-9525" algn="l" rtl="0">
              <a:lnSpc>
                <a:spcPct val="90000"/>
              </a:lnSpc>
              <a:spcBef>
                <a:spcPts val="560"/>
              </a:spcBef>
              <a:buClr>
                <a:schemeClr val="lt1"/>
              </a:buClr>
              <a:buSzPct val="25000"/>
              <a:buFont typeface="Calibri"/>
              <a:buNone/>
            </a:pPr>
            <a:endParaRPr sz="2800" b="0" i="0" u="none" strike="noStrike" cap="none" dirty="0">
              <a:solidFill>
                <a:schemeClr val="lt1"/>
              </a:solidFill>
              <a:latin typeface="Calibri"/>
              <a:ea typeface="Calibri"/>
              <a:cs typeface="Calibri"/>
              <a:sym typeface="Calibri"/>
            </a:endParaRPr>
          </a:p>
        </p:txBody>
      </p:sp>
      <p:pic>
        <p:nvPicPr>
          <p:cNvPr id="375" name="Shape 375"/>
          <p:cNvPicPr preferRelativeResize="0"/>
          <p:nvPr/>
        </p:nvPicPr>
        <p:blipFill rotWithShape="1">
          <a:blip r:embed="rId3">
            <a:alphaModFix/>
          </a:blip>
          <a:srcRect/>
          <a:stretch/>
        </p:blipFill>
        <p:spPr>
          <a:xfrm>
            <a:off x="5105400" y="3881966"/>
            <a:ext cx="2286000" cy="2214033"/>
          </a:xfrm>
          <a:prstGeom prst="rect">
            <a:avLst/>
          </a:prstGeom>
          <a:noFill/>
          <a:ln w="9525" cap="flat" cmpd="sng">
            <a:solidFill>
              <a:srgbClr val="FFC000"/>
            </a:solidFill>
            <a:prstDash val="solid"/>
            <a:round/>
            <a:headEnd type="none" w="med" len="med"/>
            <a:tailEnd type="none" w="med" len="med"/>
          </a:ln>
        </p:spPr>
      </p:pic>
      <p:pic>
        <p:nvPicPr>
          <p:cNvPr id="376" name="Shape 376"/>
          <p:cNvPicPr preferRelativeResize="0"/>
          <p:nvPr/>
        </p:nvPicPr>
        <p:blipFill rotWithShape="1">
          <a:blip r:embed="rId4">
            <a:alphaModFix/>
          </a:blip>
          <a:srcRect/>
          <a:stretch/>
        </p:blipFill>
        <p:spPr>
          <a:xfrm>
            <a:off x="1981200" y="3881966"/>
            <a:ext cx="2243264" cy="2366433"/>
          </a:xfrm>
          <a:prstGeom prst="rect">
            <a:avLst/>
          </a:prstGeom>
          <a:noFill/>
          <a:ln w="9525" cap="flat" cmpd="sng">
            <a:solidFill>
              <a:srgbClr val="FFC000"/>
            </a:solidFill>
            <a:prstDash val="solid"/>
            <a:round/>
            <a:headEnd type="none" w="med" len="med"/>
            <a:tailEnd type="none" w="med" len="med"/>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381000" y="230187"/>
            <a:ext cx="8381999" cy="498597"/>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3600" b="0" i="0" u="none" strike="noStrike" cap="none" dirty="0">
                <a:solidFill>
                  <a:srgbClr val="FFFFB9"/>
                </a:solidFill>
                <a:latin typeface="Calibri"/>
                <a:ea typeface="Calibri"/>
                <a:cs typeface="Calibri"/>
                <a:sym typeface="Calibri"/>
              </a:rPr>
              <a:t>Step #5:  Take Photographs – </a:t>
            </a:r>
            <a:r>
              <a:rPr lang="en-US" sz="3600" dirty="0"/>
              <a:t>7 types</a:t>
            </a:r>
            <a:endParaRPr lang="en-US" sz="3600" b="0" i="0" u="none" strike="noStrike" cap="none" dirty="0">
              <a:solidFill>
                <a:srgbClr val="FFFFB9"/>
              </a:solidFill>
              <a:latin typeface="Calibri"/>
              <a:ea typeface="Calibri"/>
              <a:cs typeface="Calibri"/>
              <a:sym typeface="Calibri"/>
            </a:endParaRPr>
          </a:p>
        </p:txBody>
      </p:sp>
      <p:sp>
        <p:nvSpPr>
          <p:cNvPr id="383" name="Shape 383"/>
          <p:cNvSpPr txBox="1">
            <a:spLocks noGrp="1"/>
          </p:cNvSpPr>
          <p:nvPr>
            <p:ph type="body" idx="1"/>
          </p:nvPr>
        </p:nvSpPr>
        <p:spPr>
          <a:xfrm>
            <a:off x="304800" y="838200"/>
            <a:ext cx="8458200" cy="5715000"/>
          </a:xfrm>
          <a:prstGeom prst="rect">
            <a:avLst/>
          </a:prstGeom>
          <a:noFill/>
          <a:ln>
            <a:noFill/>
          </a:ln>
        </p:spPr>
        <p:txBody>
          <a:bodyPr lIns="0" tIns="0" rIns="0" bIns="0" anchor="t" anchorCtr="0">
            <a:noAutofit/>
          </a:bodyPr>
          <a:lstStyle/>
          <a:p>
            <a:pPr marL="508000" marR="0" lvl="1" indent="0" algn="l" rtl="0">
              <a:lnSpc>
                <a:spcPct val="90000"/>
              </a:lnSpc>
              <a:spcBef>
                <a:spcPts val="520"/>
              </a:spcBef>
              <a:spcAft>
                <a:spcPts val="0"/>
              </a:spcAft>
              <a:buClr>
                <a:srgbClr val="FFC000"/>
              </a:buClr>
              <a:buSzPct val="100000"/>
              <a:buNone/>
            </a:pPr>
            <a:endParaRPr lang="en-US" sz="2600" b="1" i="1" u="none" strike="noStrike" cap="none" dirty="0">
              <a:solidFill>
                <a:srgbClr val="FFC000"/>
              </a:solidFill>
              <a:latin typeface="Calibri"/>
              <a:ea typeface="Calibri"/>
              <a:cs typeface="Calibri"/>
              <a:sym typeface="Calibri"/>
            </a:endParaRPr>
          </a:p>
          <a:p>
            <a:pPr marL="508000" marR="0" lvl="1" indent="0" algn="l" rtl="0">
              <a:lnSpc>
                <a:spcPct val="90000"/>
              </a:lnSpc>
              <a:spcBef>
                <a:spcPts val="520"/>
              </a:spcBef>
              <a:spcAft>
                <a:spcPts val="0"/>
              </a:spcAft>
              <a:buClr>
                <a:srgbClr val="FFC000"/>
              </a:buClr>
              <a:buSzPct val="100000"/>
              <a:buNone/>
            </a:pPr>
            <a:r>
              <a:rPr lang="en-US" sz="2600" b="1" i="1" u="none" strike="noStrike" cap="none" dirty="0">
                <a:solidFill>
                  <a:srgbClr val="FFC000"/>
                </a:solidFill>
                <a:latin typeface="Calibri"/>
                <a:ea typeface="Calibri"/>
                <a:cs typeface="Calibri"/>
                <a:sym typeface="Calibri"/>
              </a:rPr>
              <a:t>7.  Dispense</a:t>
            </a:r>
            <a:r>
              <a:rPr lang="en-US" sz="2600" b="0" i="0" u="none" strike="noStrike" cap="none" dirty="0">
                <a:solidFill>
                  <a:schemeClr val="lt1"/>
                </a:solidFill>
                <a:latin typeface="Calibri"/>
                <a:ea typeface="Calibri"/>
                <a:cs typeface="Calibri"/>
                <a:sym typeface="Calibri"/>
              </a:rPr>
              <a:t>: completely press or turn knob to dispense water. Shows how strong flow is (fountains); erratic flow</a:t>
            </a:r>
          </a:p>
          <a:p>
            <a:pPr marL="1031875" marR="0" lvl="1" indent="-523875" algn="l" rtl="0">
              <a:lnSpc>
                <a:spcPct val="90000"/>
              </a:lnSpc>
              <a:spcBef>
                <a:spcPts val="240"/>
              </a:spcBef>
              <a:spcAft>
                <a:spcPts val="0"/>
              </a:spcAft>
              <a:buClr>
                <a:schemeClr val="lt1"/>
              </a:buClr>
              <a:buSzPct val="100000"/>
              <a:buFont typeface="Calibri"/>
              <a:buNone/>
            </a:pPr>
            <a:endParaRPr sz="1200" b="0" i="0" u="none" strike="noStrike" cap="none" dirty="0">
              <a:solidFill>
                <a:schemeClr val="lt1"/>
              </a:solidFill>
              <a:latin typeface="Calibri"/>
              <a:ea typeface="Calibri"/>
              <a:cs typeface="Calibri"/>
              <a:sym typeface="Calibri"/>
            </a:endParaRPr>
          </a:p>
          <a:p>
            <a:pPr marL="1604963" marR="0" lvl="3" indent="-347663" algn="l" rtl="0">
              <a:lnSpc>
                <a:spcPct val="90000"/>
              </a:lnSpc>
              <a:spcBef>
                <a:spcPts val="400"/>
              </a:spcBef>
              <a:spcAft>
                <a:spcPts val="0"/>
              </a:spcAft>
              <a:buClr>
                <a:schemeClr val="lt1"/>
              </a:buClr>
              <a:buSzPct val="100000"/>
              <a:buFont typeface="Calibri"/>
              <a:buChar char="•"/>
            </a:pPr>
            <a:r>
              <a:rPr lang="en-US" sz="2000" b="0" i="0" u="none" strike="noStrike" cap="none" dirty="0">
                <a:solidFill>
                  <a:schemeClr val="lt1"/>
                </a:solidFill>
                <a:latin typeface="Calibri"/>
                <a:ea typeface="Calibri"/>
                <a:cs typeface="Calibri"/>
                <a:sym typeface="Calibri"/>
              </a:rPr>
              <a:t>If the water flow is erratic (fluctuating between high, satisfactory, and low within a few seconds): TAKE SEVERAL PHOTOS THAT DEMONSTRATE THE DIFFERENT LEVELS OF WATER ARCH OR STREAM</a:t>
            </a:r>
          </a:p>
          <a:p>
            <a:pPr marL="1604963" marR="0" lvl="3" indent="-347663" algn="l" rtl="0">
              <a:lnSpc>
                <a:spcPct val="90000"/>
              </a:lnSpc>
              <a:spcBef>
                <a:spcPts val="400"/>
              </a:spcBef>
              <a:spcAft>
                <a:spcPts val="0"/>
              </a:spcAft>
              <a:buClr>
                <a:schemeClr val="lt1"/>
              </a:buClr>
              <a:buSzPct val="100000"/>
              <a:buFont typeface="Calibri"/>
              <a:buChar char="•"/>
            </a:pPr>
            <a:r>
              <a:rPr lang="en-US" sz="2000" b="0" i="0" u="none" strike="noStrike" cap="none" dirty="0">
                <a:solidFill>
                  <a:schemeClr val="lt1"/>
                </a:solidFill>
                <a:latin typeface="Calibri"/>
                <a:ea typeface="Calibri"/>
                <a:cs typeface="Calibri"/>
                <a:sym typeface="Calibri"/>
              </a:rPr>
              <a:t>If the water source is broken, or the jug of bottled water is empty, and there is no water dispensing, </a:t>
            </a:r>
            <a:r>
              <a:rPr lang="en-US" sz="2000" b="0" i="0" u="none" strike="noStrike" cap="none" dirty="0">
                <a:solidFill>
                  <a:srgbClr val="F8BE36"/>
                </a:solidFill>
                <a:latin typeface="Calibri"/>
                <a:ea typeface="Calibri"/>
                <a:cs typeface="Calibri"/>
                <a:sym typeface="Calibri"/>
              </a:rPr>
              <a:t>take a photo of yourself pressing/pulling the button/lever to demonstrate that there is no flow.</a:t>
            </a:r>
            <a:r>
              <a:rPr lang="en-US" sz="2000" b="0" i="0" u="none" strike="noStrike" cap="none" dirty="0">
                <a:solidFill>
                  <a:schemeClr val="lt1"/>
                </a:solidFill>
                <a:latin typeface="Calibri"/>
                <a:ea typeface="Calibri"/>
                <a:cs typeface="Calibri"/>
                <a:sym typeface="Calibri"/>
              </a:rPr>
              <a:t> Always take a ‘dispense’ photo, otherwise the it might be assumed that you have forgotten to take this photo. </a:t>
            </a:r>
          </a:p>
          <a:p>
            <a:pPr marL="1604963" marR="0" lvl="3" indent="-347663" algn="l" rtl="0">
              <a:lnSpc>
                <a:spcPct val="90000"/>
              </a:lnSpc>
              <a:spcBef>
                <a:spcPts val="400"/>
              </a:spcBef>
              <a:spcAft>
                <a:spcPts val="0"/>
              </a:spcAft>
              <a:buClr>
                <a:schemeClr val="lt1"/>
              </a:buClr>
              <a:buSzPct val="100000"/>
              <a:buFont typeface="Calibri"/>
              <a:buChar char="•"/>
            </a:pPr>
            <a:r>
              <a:rPr lang="en-US" sz="2000" b="0" i="0" u="none" strike="noStrike" cap="none" dirty="0">
                <a:solidFill>
                  <a:schemeClr val="lt1"/>
                </a:solidFill>
                <a:latin typeface="Calibri"/>
                <a:ea typeface="Calibri"/>
                <a:cs typeface="Calibri"/>
                <a:sym typeface="Calibri"/>
              </a:rPr>
              <a:t>For bottled water or a pitcher, </a:t>
            </a:r>
            <a:r>
              <a:rPr lang="en-US" sz="2000" b="0" i="0" u="none" strike="noStrike" cap="none" dirty="0">
                <a:solidFill>
                  <a:srgbClr val="F8BE36"/>
                </a:solidFill>
                <a:latin typeface="Calibri"/>
                <a:ea typeface="Calibri"/>
                <a:cs typeface="Calibri"/>
                <a:sym typeface="Calibri"/>
              </a:rPr>
              <a:t>take a photo that reveals how full or empty the container is.</a:t>
            </a:r>
          </a:p>
          <a:p>
            <a:pPr marL="914400" marR="0" lvl="2" indent="0" algn="l" rtl="0">
              <a:lnSpc>
                <a:spcPct val="90000"/>
              </a:lnSpc>
              <a:spcBef>
                <a:spcPts val="480"/>
              </a:spcBef>
              <a:spcAft>
                <a:spcPts val="0"/>
              </a:spcAft>
              <a:buClr>
                <a:schemeClr val="lt1"/>
              </a:buClr>
              <a:buSzPct val="25000"/>
              <a:buFont typeface="Calibri"/>
              <a:buNone/>
            </a:pPr>
            <a:endParaRPr sz="2400" b="0" i="0" u="none" strike="noStrike" cap="none" dirty="0">
              <a:solidFill>
                <a:schemeClr val="lt1"/>
              </a:solidFill>
              <a:latin typeface="Calibri"/>
              <a:ea typeface="Calibri"/>
              <a:cs typeface="Calibri"/>
              <a:sym typeface="Calibri"/>
            </a:endParaRPr>
          </a:p>
          <a:p>
            <a:pPr marL="0" marR="0" lvl="0" indent="0" algn="l" rtl="0">
              <a:lnSpc>
                <a:spcPct val="90000"/>
              </a:lnSpc>
              <a:spcBef>
                <a:spcPts val="560"/>
              </a:spcBef>
              <a:buClr>
                <a:schemeClr val="lt1"/>
              </a:buClr>
              <a:buSzPct val="25000"/>
              <a:buFont typeface="Calibri"/>
              <a:buNone/>
            </a:pPr>
            <a:endParaRPr sz="2800" b="0" i="0" u="none" strike="noStrike" cap="none" dirty="0">
              <a:solidFill>
                <a:schemeClr val="lt1"/>
              </a:solidFill>
              <a:latin typeface="Calibri"/>
              <a:ea typeface="Calibri"/>
              <a:cs typeface="Calibri"/>
              <a:sym typeface="Calibri"/>
            </a:endParaRPr>
          </a:p>
        </p:txBody>
      </p:sp>
      <p:pic>
        <p:nvPicPr>
          <p:cNvPr id="384" name="Shape 384"/>
          <p:cNvPicPr preferRelativeResize="0"/>
          <p:nvPr/>
        </p:nvPicPr>
        <p:blipFill rotWithShape="1">
          <a:blip r:embed="rId3">
            <a:alphaModFix/>
          </a:blip>
          <a:srcRect/>
          <a:stretch/>
        </p:blipFill>
        <p:spPr>
          <a:xfrm>
            <a:off x="152400" y="2590800"/>
            <a:ext cx="1371599" cy="1825721"/>
          </a:xfrm>
          <a:prstGeom prst="rect">
            <a:avLst/>
          </a:prstGeom>
          <a:noFill/>
          <a:ln w="9525" cap="flat" cmpd="sng">
            <a:solidFill>
              <a:srgbClr val="FFC000"/>
            </a:solidFill>
            <a:prstDash val="solid"/>
            <a:round/>
            <a:headEnd type="none" w="med" len="med"/>
            <a:tailEnd type="none" w="med" len="med"/>
          </a:ln>
        </p:spPr>
      </p:pic>
      <p:pic>
        <p:nvPicPr>
          <p:cNvPr id="385" name="Shape 385"/>
          <p:cNvPicPr preferRelativeResize="0"/>
          <p:nvPr/>
        </p:nvPicPr>
        <p:blipFill rotWithShape="1">
          <a:blip r:embed="rId4">
            <a:alphaModFix/>
          </a:blip>
          <a:srcRect/>
          <a:stretch/>
        </p:blipFill>
        <p:spPr>
          <a:xfrm>
            <a:off x="126294" y="4525935"/>
            <a:ext cx="1423809" cy="1809524"/>
          </a:xfrm>
          <a:prstGeom prst="rect">
            <a:avLst/>
          </a:prstGeom>
          <a:noFill/>
          <a:ln w="9525" cap="flat" cmpd="sng">
            <a:solidFill>
              <a:srgbClr val="FFC000"/>
            </a:solidFill>
            <a:prstDash val="solid"/>
            <a:round/>
            <a:headEnd type="none" w="med" len="med"/>
            <a:tailEnd type="none" w="med" len="med"/>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98FB-B7B5-FE43-8A52-B32B407DAF0E}"/>
              </a:ext>
            </a:extLst>
          </p:cNvPr>
          <p:cNvSpPr>
            <a:spLocks noGrp="1"/>
          </p:cNvSpPr>
          <p:nvPr>
            <p:ph type="title"/>
          </p:nvPr>
        </p:nvSpPr>
        <p:spPr>
          <a:xfrm>
            <a:off x="381000" y="230186"/>
            <a:ext cx="8381999" cy="1448985"/>
          </a:xfrm>
        </p:spPr>
        <p:txBody>
          <a:bodyPr/>
          <a:lstStyle/>
          <a:p>
            <a:r>
              <a:rPr lang="en-US" dirty="0"/>
              <a:t>Re-cap:  Some photos are required for </a:t>
            </a:r>
            <a:r>
              <a:rPr lang="en-US" i="1" dirty="0"/>
              <a:t>each</a:t>
            </a:r>
            <a:r>
              <a:rPr lang="en-US" dirty="0"/>
              <a:t> water source:</a:t>
            </a: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6F4CF894-D317-A145-A7E3-96C994651EBA}"/>
              </a:ext>
            </a:extLst>
          </p:cNvPr>
          <p:cNvSpPr>
            <a:spLocks noGrp="1"/>
          </p:cNvSpPr>
          <p:nvPr>
            <p:ph type="body" idx="1"/>
          </p:nvPr>
        </p:nvSpPr>
        <p:spPr>
          <a:xfrm>
            <a:off x="5625901" y="5092575"/>
            <a:ext cx="2279765" cy="1772757"/>
          </a:xfrm>
        </p:spPr>
        <p:txBody>
          <a:bodyPr/>
          <a:lstStyle/>
          <a:p>
            <a:r>
              <a:rPr lang="en-US" dirty="0"/>
              <a:t>Cups</a:t>
            </a:r>
          </a:p>
          <a:p>
            <a:r>
              <a:rPr lang="en-US" dirty="0"/>
              <a:t>Posters</a:t>
            </a:r>
          </a:p>
          <a:p>
            <a:r>
              <a:rPr lang="en-US" dirty="0"/>
              <a:t>Dirty</a:t>
            </a:r>
          </a:p>
        </p:txBody>
      </p:sp>
      <p:sp>
        <p:nvSpPr>
          <p:cNvPr id="4" name="Explosion 2 3">
            <a:extLst>
              <a:ext uri="{FF2B5EF4-FFF2-40B4-BE49-F238E27FC236}">
                <a16:creationId xmlns:a16="http://schemas.microsoft.com/office/drawing/2014/main" id="{2EF86020-3CA1-E644-9F9E-5C7F30D61FB9}"/>
              </a:ext>
            </a:extLst>
          </p:cNvPr>
          <p:cNvSpPr/>
          <p:nvPr/>
        </p:nvSpPr>
        <p:spPr>
          <a:xfrm>
            <a:off x="3009900" y="1679171"/>
            <a:ext cx="6134100" cy="358140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7DB834-59A4-4747-9A06-028FBE7A1132}"/>
              </a:ext>
            </a:extLst>
          </p:cNvPr>
          <p:cNvSpPr txBox="1"/>
          <p:nvPr/>
        </p:nvSpPr>
        <p:spPr>
          <a:xfrm rot="20752137">
            <a:off x="4295774" y="3054373"/>
            <a:ext cx="3562350" cy="830997"/>
          </a:xfrm>
          <a:prstGeom prst="rect">
            <a:avLst/>
          </a:prstGeom>
          <a:noFill/>
        </p:spPr>
        <p:txBody>
          <a:bodyPr wrap="square" rtlCol="0">
            <a:spAutoFit/>
          </a:bodyPr>
          <a:lstStyle/>
          <a:p>
            <a:r>
              <a:rPr lang="en-US" sz="2400" b="1" dirty="0">
                <a:solidFill>
                  <a:srgbClr val="FFFFFF"/>
                </a:solidFill>
                <a:latin typeface="Calibri" panose="020F0502020204030204" pitchFamily="34" charset="0"/>
                <a:cs typeface="Calibri" panose="020F0502020204030204" pitchFamily="34" charset="0"/>
              </a:rPr>
              <a:t>Every water source will have at least 4 photos. </a:t>
            </a:r>
          </a:p>
        </p:txBody>
      </p:sp>
      <p:sp>
        <p:nvSpPr>
          <p:cNvPr id="6" name="TextBox 5">
            <a:extLst>
              <a:ext uri="{FF2B5EF4-FFF2-40B4-BE49-F238E27FC236}">
                <a16:creationId xmlns:a16="http://schemas.microsoft.com/office/drawing/2014/main" id="{C0677500-4E0C-8A4A-A16F-0E8695DEEE8E}"/>
              </a:ext>
            </a:extLst>
          </p:cNvPr>
          <p:cNvSpPr txBox="1"/>
          <p:nvPr/>
        </p:nvSpPr>
        <p:spPr>
          <a:xfrm>
            <a:off x="2490956" y="5440344"/>
            <a:ext cx="3514552" cy="1077218"/>
          </a:xfrm>
          <a:prstGeom prst="rect">
            <a:avLst/>
          </a:prstGeom>
          <a:noFill/>
        </p:spPr>
        <p:txBody>
          <a:bodyPr wrap="square" rtlCol="0">
            <a:spAutoFit/>
          </a:bodyPr>
          <a:lstStyle/>
          <a:p>
            <a:r>
              <a:rPr lang="en-US" sz="3200" dirty="0">
                <a:solidFill>
                  <a:schemeClr val="tx2"/>
                </a:solidFill>
                <a:latin typeface="Calibri" panose="020F0502020204030204" pitchFamily="34" charset="0"/>
                <a:cs typeface="Calibri" panose="020F0502020204030204" pitchFamily="34" charset="0"/>
              </a:rPr>
              <a:t>Others are taken </a:t>
            </a:r>
            <a:r>
              <a:rPr lang="en-US" sz="3200" i="1" dirty="0">
                <a:solidFill>
                  <a:schemeClr val="tx2"/>
                </a:solidFill>
                <a:latin typeface="Calibri" panose="020F0502020204030204" pitchFamily="34" charset="0"/>
                <a:cs typeface="Calibri" panose="020F0502020204030204" pitchFamily="34" charset="0"/>
              </a:rPr>
              <a:t>as needed</a:t>
            </a:r>
            <a:r>
              <a:rPr lang="en-US" sz="3200" dirty="0">
                <a:solidFill>
                  <a:schemeClr val="tx2"/>
                </a:solidFill>
                <a:latin typeface="Calibri" panose="020F0502020204030204" pitchFamily="34" charset="0"/>
                <a:cs typeface="Calibri" panose="020F0502020204030204" pitchFamily="34" charset="0"/>
              </a:rPr>
              <a:t>:</a:t>
            </a:r>
            <a:endParaRPr lang="en-US" dirty="0">
              <a:solidFill>
                <a:schemeClr val="tx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405CC10-E648-DF45-AA31-8E8B4E4C78BC}"/>
              </a:ext>
            </a:extLst>
          </p:cNvPr>
          <p:cNvSpPr txBox="1"/>
          <p:nvPr/>
        </p:nvSpPr>
        <p:spPr>
          <a:xfrm>
            <a:off x="498153" y="1694972"/>
            <a:ext cx="4871258" cy="249299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Source ID card photo</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Distance</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Close</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Dispense</a:t>
            </a:r>
            <a:endParaRPr lang="en-US" sz="2400"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057500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3">
            <a:alphaModFix/>
          </a:blip>
          <a:srcRect/>
          <a:stretch/>
        </p:blipFill>
        <p:spPr>
          <a:xfrm>
            <a:off x="1102155" y="1"/>
            <a:ext cx="6858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0A08-7921-3645-A0E3-45929DD104CC}"/>
              </a:ext>
            </a:extLst>
          </p:cNvPr>
          <p:cNvSpPr>
            <a:spLocks noGrp="1"/>
          </p:cNvSpPr>
          <p:nvPr>
            <p:ph type="title"/>
          </p:nvPr>
        </p:nvSpPr>
        <p:spPr>
          <a:xfrm>
            <a:off x="381000" y="230186"/>
            <a:ext cx="8381999" cy="1979613"/>
          </a:xfrm>
        </p:spPr>
        <p:txBody>
          <a:bodyPr/>
          <a:lstStyle/>
          <a:p>
            <a:r>
              <a:rPr lang="en-US" dirty="0"/>
              <a:t>Re-cap:  When there is more than one spout, take the following photos for each of them:</a:t>
            </a:r>
          </a:p>
        </p:txBody>
      </p:sp>
      <p:sp>
        <p:nvSpPr>
          <p:cNvPr id="3" name="Text Placeholder 2">
            <a:extLst>
              <a:ext uri="{FF2B5EF4-FFF2-40B4-BE49-F238E27FC236}">
                <a16:creationId xmlns:a16="http://schemas.microsoft.com/office/drawing/2014/main" id="{FFADAEE5-A961-4A47-B6B0-323EBC67CD27}"/>
              </a:ext>
            </a:extLst>
          </p:cNvPr>
          <p:cNvSpPr>
            <a:spLocks noGrp="1"/>
          </p:cNvSpPr>
          <p:nvPr>
            <p:ph type="body" idx="1"/>
          </p:nvPr>
        </p:nvSpPr>
        <p:spPr>
          <a:xfrm>
            <a:off x="381000" y="3104090"/>
            <a:ext cx="2781300" cy="2210861"/>
          </a:xfrm>
        </p:spPr>
        <p:txBody>
          <a:bodyPr/>
          <a:lstStyle/>
          <a:p>
            <a:r>
              <a:rPr lang="en-US" dirty="0"/>
              <a:t>Close</a:t>
            </a:r>
          </a:p>
          <a:p>
            <a:r>
              <a:rPr lang="en-US" dirty="0">
                <a:solidFill>
                  <a:srgbClr val="FFFFFF"/>
                </a:solidFill>
              </a:rPr>
              <a:t>Dispense</a:t>
            </a:r>
          </a:p>
          <a:p>
            <a:r>
              <a:rPr lang="en-US" dirty="0"/>
              <a:t>Dirty</a:t>
            </a:r>
          </a:p>
        </p:txBody>
      </p:sp>
      <p:sp>
        <p:nvSpPr>
          <p:cNvPr id="5" name="Explosion 2 4">
            <a:extLst>
              <a:ext uri="{FF2B5EF4-FFF2-40B4-BE49-F238E27FC236}">
                <a16:creationId xmlns:a16="http://schemas.microsoft.com/office/drawing/2014/main" id="{EB859458-1A0D-504F-AF0B-076EA8E367EB}"/>
              </a:ext>
            </a:extLst>
          </p:cNvPr>
          <p:cNvSpPr/>
          <p:nvPr/>
        </p:nvSpPr>
        <p:spPr>
          <a:xfrm>
            <a:off x="3855683" y="3801358"/>
            <a:ext cx="5114146" cy="297451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52C6A7D-B4CB-174B-A776-4737BF3927E7}"/>
              </a:ext>
            </a:extLst>
          </p:cNvPr>
          <p:cNvSpPr txBox="1"/>
          <p:nvPr/>
        </p:nvSpPr>
        <p:spPr>
          <a:xfrm>
            <a:off x="2996913" y="3201194"/>
            <a:ext cx="2090903" cy="1200329"/>
          </a:xfrm>
          <a:prstGeom prst="rect">
            <a:avLst/>
          </a:prstGeom>
          <a:noFill/>
        </p:spPr>
        <p:txBody>
          <a:bodyPr wrap="square" rtlCol="0">
            <a:spAutoFit/>
          </a:bodyPr>
          <a:lstStyle/>
          <a:p>
            <a:r>
              <a:rPr lang="en-US" sz="2400" b="1" dirty="0">
                <a:solidFill>
                  <a:srgbClr val="FFFFFF"/>
                </a:solidFill>
                <a:latin typeface="Calibri" panose="020F0502020204030204" pitchFamily="34" charset="0"/>
                <a:cs typeface="Calibri" panose="020F0502020204030204" pitchFamily="34" charset="0"/>
              </a:rPr>
              <a:t>These are individualized to each spout! </a:t>
            </a:r>
          </a:p>
        </p:txBody>
      </p:sp>
      <p:sp>
        <p:nvSpPr>
          <p:cNvPr id="4" name="TextBox 3">
            <a:extLst>
              <a:ext uri="{FF2B5EF4-FFF2-40B4-BE49-F238E27FC236}">
                <a16:creationId xmlns:a16="http://schemas.microsoft.com/office/drawing/2014/main" id="{A5B85F23-71CB-BF4F-B20E-8B2F8A11C179}"/>
              </a:ext>
            </a:extLst>
          </p:cNvPr>
          <p:cNvSpPr txBox="1"/>
          <p:nvPr/>
        </p:nvSpPr>
        <p:spPr>
          <a:xfrm rot="20386283">
            <a:off x="4735269" y="4465383"/>
            <a:ext cx="3505200" cy="1569660"/>
          </a:xfrm>
          <a:prstGeom prst="rect">
            <a:avLst/>
          </a:prstGeom>
          <a:noFill/>
        </p:spPr>
        <p:txBody>
          <a:bodyPr wrap="square" rtlCol="0">
            <a:spAutoFit/>
          </a:bodyPr>
          <a:lstStyle/>
          <a:p>
            <a:r>
              <a:rPr lang="en-US" sz="2400" dirty="0">
                <a:solidFill>
                  <a:srgbClr val="FFFFFF"/>
                </a:solidFill>
                <a:latin typeface="Calibri" panose="020F0502020204030204" pitchFamily="34" charset="0"/>
                <a:cs typeface="Calibri" panose="020F0502020204030204" pitchFamily="34" charset="0"/>
              </a:rPr>
              <a:t>Source Information, Distance, Poster, and Cup photos only need to be taken once!</a:t>
            </a:r>
            <a:endParaRPr lang="en-US" sz="2400" dirty="0"/>
          </a:p>
        </p:txBody>
      </p:sp>
      <p:sp>
        <p:nvSpPr>
          <p:cNvPr id="7" name="Right Brace 6">
            <a:extLst>
              <a:ext uri="{FF2B5EF4-FFF2-40B4-BE49-F238E27FC236}">
                <a16:creationId xmlns:a16="http://schemas.microsoft.com/office/drawing/2014/main" id="{B085458C-A477-D743-AD87-4379299DAEA5}"/>
              </a:ext>
            </a:extLst>
          </p:cNvPr>
          <p:cNvSpPr/>
          <p:nvPr/>
        </p:nvSpPr>
        <p:spPr>
          <a:xfrm>
            <a:off x="2209197" y="2997757"/>
            <a:ext cx="685800" cy="1828800"/>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56202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a:solidFill>
                  <a:srgbClr val="FFFFB9"/>
                </a:solidFill>
                <a:latin typeface="Calibri"/>
                <a:ea typeface="Calibri"/>
                <a:cs typeface="Calibri"/>
                <a:sym typeface="Calibri"/>
              </a:rPr>
              <a:t>IMPORTANT!</a:t>
            </a:r>
          </a:p>
        </p:txBody>
      </p:sp>
      <p:sp>
        <p:nvSpPr>
          <p:cNvPr id="391" name="Shape 391"/>
          <p:cNvSpPr txBox="1">
            <a:spLocks noGrp="1"/>
          </p:cNvSpPr>
          <p:nvPr>
            <p:ph type="body" idx="1"/>
          </p:nvPr>
        </p:nvSpPr>
        <p:spPr>
          <a:xfrm>
            <a:off x="381000" y="1411551"/>
            <a:ext cx="8381999" cy="4382738"/>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chemeClr val="lt1"/>
              </a:buClr>
              <a:buSzPct val="100000"/>
              <a:buFont typeface="Calibri"/>
              <a:buChar char="•"/>
            </a:pPr>
            <a:r>
              <a:rPr lang="en-US" sz="3200" b="0" i="0" u="none" strike="noStrike" cap="none">
                <a:solidFill>
                  <a:schemeClr val="lt1"/>
                </a:solidFill>
                <a:latin typeface="Calibri"/>
                <a:ea typeface="Calibri"/>
                <a:cs typeface="Calibri"/>
                <a:sym typeface="Calibri"/>
              </a:rPr>
              <a:t>Photos must be limited to water sources and immediate surroundings</a:t>
            </a: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Char char="•"/>
            </a:pPr>
            <a:r>
              <a:rPr lang="en-US" sz="3200" b="0" i="0" u="none" strike="noStrike" cap="none">
                <a:solidFill>
                  <a:schemeClr val="lt1"/>
                </a:solidFill>
                <a:latin typeface="Calibri"/>
                <a:ea typeface="Calibri"/>
                <a:cs typeface="Calibri"/>
                <a:sym typeface="Calibri"/>
              </a:rPr>
              <a:t>Under </a:t>
            </a:r>
            <a:r>
              <a:rPr lang="en-US" sz="3200" b="0" i="0" u="none" strike="noStrike" cap="none">
                <a:solidFill>
                  <a:srgbClr val="F8BE36"/>
                </a:solidFill>
                <a:latin typeface="Calibri"/>
                <a:ea typeface="Calibri"/>
                <a:cs typeface="Calibri"/>
                <a:sym typeface="Calibri"/>
              </a:rPr>
              <a:t>no circumstances </a:t>
            </a:r>
            <a:r>
              <a:rPr lang="en-US" sz="3200" b="0" i="0" u="none" strike="noStrike" cap="none">
                <a:solidFill>
                  <a:schemeClr val="lt1"/>
                </a:solidFill>
                <a:latin typeface="Calibri"/>
                <a:ea typeface="Calibri"/>
                <a:cs typeface="Calibri"/>
                <a:sym typeface="Calibri"/>
              </a:rPr>
              <a:t>are students, teachers or other staff to be photographed</a:t>
            </a:r>
          </a:p>
          <a:p>
            <a:pPr marL="0" marR="0" lvl="0" indent="0" algn="l" rtl="0">
              <a:lnSpc>
                <a:spcPct val="90000"/>
              </a:lnSpc>
              <a:spcBef>
                <a:spcPts val="640"/>
              </a:spcBef>
              <a:spcAft>
                <a:spcPts val="0"/>
              </a:spcAft>
              <a:buClr>
                <a:schemeClr val="lt1"/>
              </a:buClr>
              <a:buSzPct val="25000"/>
              <a:buFont typeface="Calibri"/>
              <a:buNone/>
            </a:pPr>
            <a:endParaRPr sz="3200" b="0" i="0" u="none" strike="noStrike" cap="none">
              <a:solidFill>
                <a:schemeClr val="lt1"/>
              </a:solidFill>
              <a:latin typeface="Calibri"/>
              <a:ea typeface="Calibri"/>
              <a:cs typeface="Calibri"/>
              <a:sym typeface="Calibri"/>
            </a:endParaRPr>
          </a:p>
          <a:p>
            <a:pPr marL="396875" marR="0" lvl="0" indent="-396875" algn="l" rtl="0">
              <a:lnSpc>
                <a:spcPct val="90000"/>
              </a:lnSpc>
              <a:spcBef>
                <a:spcPts val="640"/>
              </a:spcBef>
              <a:buClr>
                <a:schemeClr val="lt1"/>
              </a:buClr>
              <a:buSzPct val="100000"/>
              <a:buFont typeface="Calibri"/>
              <a:buChar char="•"/>
            </a:pPr>
            <a:r>
              <a:rPr lang="en-US" sz="3200" b="0" i="0" u="none" strike="noStrike" cap="none">
                <a:solidFill>
                  <a:schemeClr val="lt1"/>
                </a:solidFill>
                <a:latin typeface="Calibri"/>
                <a:ea typeface="Calibri"/>
                <a:cs typeface="Calibri"/>
                <a:sym typeface="Calibri"/>
              </a:rPr>
              <a:t>If students are close to water sources, such as pitchers or water fountains, wait until the area is clear before taking photographs</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381000" y="706225"/>
            <a:ext cx="8381999" cy="1329594"/>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Calibri"/>
                <a:ea typeface="Calibri"/>
                <a:cs typeface="Calibri"/>
                <a:sym typeface="Calibri"/>
              </a:rPr>
              <a:t>Step #6:  Upload Map and Photos</a:t>
            </a:r>
          </a:p>
        </p:txBody>
      </p:sp>
      <p:sp>
        <p:nvSpPr>
          <p:cNvPr id="397" name="Shape 397"/>
          <p:cNvSpPr txBox="1"/>
          <p:nvPr/>
        </p:nvSpPr>
        <p:spPr>
          <a:xfrm>
            <a:off x="350519" y="2590800"/>
            <a:ext cx="8381999" cy="1329594"/>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0"/>
              </a:spcAft>
              <a:buClr>
                <a:srgbClr val="FFFFB9"/>
              </a:buClr>
              <a:buSzPct val="25000"/>
              <a:buFont typeface="Calibri"/>
              <a:buNone/>
            </a:pPr>
            <a:r>
              <a:rPr lang="en-US" sz="3200" b="0" cap="none" dirty="0">
                <a:solidFill>
                  <a:srgbClr val="FFFFB9"/>
                </a:solidFill>
                <a:latin typeface="Calibri"/>
                <a:ea typeface="Calibri"/>
                <a:cs typeface="Calibri"/>
                <a:sym typeface="Calibri"/>
              </a:rPr>
              <a:t>Go to Protocol </a:t>
            </a:r>
          </a:p>
          <a:p>
            <a:pPr marL="0" marR="0" lvl="0" indent="0" algn="l" rtl="0">
              <a:lnSpc>
                <a:spcPct val="90000"/>
              </a:lnSpc>
              <a:spcBef>
                <a:spcPts val="0"/>
              </a:spcBef>
              <a:buClr>
                <a:srgbClr val="FFFFB9"/>
              </a:buClr>
              <a:buSzPct val="25000"/>
              <a:buFont typeface="Calibri"/>
              <a:buNone/>
            </a:pPr>
            <a:r>
              <a:rPr lang="en-US" sz="3200" b="0" cap="none" dirty="0">
                <a:solidFill>
                  <a:srgbClr val="FFFFB9"/>
                </a:solidFill>
                <a:latin typeface="Calibri"/>
                <a:ea typeface="Calibri"/>
                <a:cs typeface="Calibri"/>
                <a:sym typeface="Calibri"/>
              </a:rPr>
              <a:t>Page 10</a:t>
            </a:r>
            <a:br>
              <a:rPr lang="en-US" sz="3200" b="0" cap="none" dirty="0">
                <a:solidFill>
                  <a:srgbClr val="FFFFB9"/>
                </a:solidFill>
                <a:latin typeface="Calibri"/>
                <a:ea typeface="Calibri"/>
                <a:cs typeface="Calibri"/>
                <a:sym typeface="Calibri"/>
              </a:rPr>
            </a:br>
            <a:endParaRPr lang="en-US" sz="3200" b="0" cap="none" dirty="0">
              <a:solidFill>
                <a:srgbClr val="FFFFB9"/>
              </a:solidFill>
              <a:latin typeface="Calibri"/>
              <a:ea typeface="Calibri"/>
              <a:cs typeface="Calibri"/>
              <a:sym typeface="Calibri"/>
            </a:endParaRPr>
          </a:p>
        </p:txBody>
      </p:sp>
      <p:sp>
        <p:nvSpPr>
          <p:cNvPr id="398" name="Shape 398"/>
          <p:cNvSpPr/>
          <p:nvPr/>
        </p:nvSpPr>
        <p:spPr>
          <a:xfrm>
            <a:off x="2209800" y="3596094"/>
            <a:ext cx="2057400" cy="485087"/>
          </a:xfrm>
          <a:prstGeom prst="rightArrow">
            <a:avLst>
              <a:gd name="adj1" fmla="val 50000"/>
              <a:gd name="adj2" fmla="val 50000"/>
            </a:avLst>
          </a:prstGeom>
          <a:gradFill>
            <a:gsLst>
              <a:gs pos="0">
                <a:srgbClr val="956700"/>
              </a:gs>
              <a:gs pos="50000">
                <a:srgbClr val="EEA400"/>
              </a:gs>
              <a:gs pos="70000">
                <a:srgbClr val="FFB400"/>
              </a:gs>
              <a:gs pos="100000">
                <a:srgbClr val="FFD708"/>
              </a:gs>
            </a:gsLst>
            <a:lin ang="16200000" scaled="0"/>
          </a:gradFill>
          <a:ln>
            <a:noFill/>
          </a:ln>
          <a:effectLst>
            <a:outerShdw blurRad="63500" dist="381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spcAft>
                <a:spcPts val="0"/>
              </a:spcAft>
              <a:buNone/>
            </a:pPr>
            <a:endParaRPr sz="2300">
              <a:solidFill>
                <a:srgbClr val="FFFFFF"/>
              </a:solidFill>
              <a:latin typeface="Quattrocento Sans"/>
              <a:ea typeface="Quattrocento Sans"/>
              <a:cs typeface="Quattrocento Sans"/>
              <a:sym typeface="Quattrocento Sans"/>
            </a:endParaRPr>
          </a:p>
        </p:txBody>
      </p:sp>
      <p:pic>
        <p:nvPicPr>
          <p:cNvPr id="399" name="Shape 399"/>
          <p:cNvPicPr preferRelativeResize="0"/>
          <p:nvPr/>
        </p:nvPicPr>
        <p:blipFill rotWithShape="1">
          <a:blip r:embed="rId3">
            <a:alphaModFix/>
          </a:blip>
          <a:srcRect/>
          <a:stretch/>
        </p:blipFill>
        <p:spPr>
          <a:xfrm>
            <a:off x="4876800" y="2035819"/>
            <a:ext cx="2954482" cy="3823447"/>
          </a:xfrm>
          <a:prstGeom prst="rect">
            <a:avLst/>
          </a:prstGeom>
          <a:noFill/>
          <a:ln>
            <a:noFill/>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381000" y="304800"/>
            <a:ext cx="8381999" cy="1163395"/>
          </a:xfrm>
          <a:prstGeom prst="rect">
            <a:avLst/>
          </a:prstGeom>
          <a:noFill/>
          <a:ln>
            <a:noFill/>
          </a:ln>
        </p:spPr>
        <p:txBody>
          <a:bodyPr lIns="0" tIns="0" rIns="0" bIns="0" anchor="t" anchorCtr="0">
            <a:noAutofit/>
          </a:bodyPr>
          <a:lstStyle/>
          <a:p>
            <a:pPr marL="0" marR="0" lvl="0" indent="0" rtl="0">
              <a:lnSpc>
                <a:spcPct val="90000"/>
              </a:lnSpc>
              <a:spcBef>
                <a:spcPts val="0"/>
              </a:spcBef>
              <a:buClr>
                <a:srgbClr val="FFFFB9"/>
              </a:buClr>
              <a:buSzPct val="25000"/>
              <a:buFont typeface="Calibri"/>
              <a:buNone/>
            </a:pPr>
            <a:r>
              <a:rPr lang="en-US" b="0" i="0" u="none" strike="noStrike" cap="none" dirty="0">
                <a:solidFill>
                  <a:srgbClr val="FFFFB9"/>
                </a:solidFill>
                <a:latin typeface="Calibri"/>
                <a:ea typeface="Calibri"/>
                <a:cs typeface="Calibri"/>
                <a:sym typeface="Calibri"/>
              </a:rPr>
              <a:t>Step #6:  Upload Map and Photos</a:t>
            </a:r>
          </a:p>
        </p:txBody>
      </p:sp>
      <p:sp>
        <p:nvSpPr>
          <p:cNvPr id="406" name="Shape 406"/>
          <p:cNvSpPr txBox="1">
            <a:spLocks noGrp="1"/>
          </p:cNvSpPr>
          <p:nvPr>
            <p:ph type="body" idx="1"/>
          </p:nvPr>
        </p:nvSpPr>
        <p:spPr>
          <a:xfrm>
            <a:off x="381000" y="2258290"/>
            <a:ext cx="8381999" cy="5007525"/>
          </a:xfrm>
          <a:prstGeom prst="rect">
            <a:avLst/>
          </a:prstGeom>
          <a:noFill/>
          <a:ln>
            <a:noFill/>
          </a:ln>
        </p:spPr>
        <p:txBody>
          <a:bodyPr lIns="0" tIns="0" rIns="0" bIns="0" anchor="t" anchorCtr="0">
            <a:noAutofit/>
          </a:bodyPr>
          <a:lstStyle/>
          <a:p>
            <a:pPr marL="514350" marR="0" lvl="0" indent="-514350" algn="l" rtl="0">
              <a:lnSpc>
                <a:spcPct val="90000"/>
              </a:lnSpc>
              <a:spcBef>
                <a:spcPts val="0"/>
              </a:spcBef>
              <a:spcAft>
                <a:spcPts val="0"/>
              </a:spcAft>
              <a:buClr>
                <a:schemeClr val="lt1"/>
              </a:buClr>
              <a:buSzPct val="100000"/>
              <a:buFont typeface="Calibri"/>
              <a:buAutoNum type="arabicPeriod"/>
            </a:pPr>
            <a:r>
              <a:rPr lang="en-US" dirty="0"/>
              <a:t>Example image/file name: </a:t>
            </a:r>
            <a:r>
              <a:rPr lang="en-US" dirty="0">
                <a:solidFill>
                  <a:srgbClr val="FFC000"/>
                </a:solidFill>
              </a:rPr>
              <a:t>CUH_1_AB_distance</a:t>
            </a:r>
            <a:r>
              <a:rPr lang="en-US" dirty="0"/>
              <a:t>.</a:t>
            </a:r>
          </a:p>
          <a:p>
            <a:pPr marL="514350" marR="0" lvl="0" indent="-514350" algn="l" rtl="0">
              <a:lnSpc>
                <a:spcPct val="90000"/>
              </a:lnSpc>
              <a:spcBef>
                <a:spcPts val="0"/>
              </a:spcBef>
              <a:spcAft>
                <a:spcPts val="0"/>
              </a:spcAft>
              <a:buClr>
                <a:schemeClr val="lt1"/>
              </a:buClr>
              <a:buSzPct val="100000"/>
              <a:buFont typeface="Calibri"/>
              <a:buAutoNum type="arabicPeriod"/>
            </a:pPr>
            <a:endParaRPr lang="en-US" dirty="0"/>
          </a:p>
          <a:p>
            <a:pPr marL="514350" marR="0" lvl="0" indent="-514350" algn="l" rtl="0">
              <a:lnSpc>
                <a:spcPct val="90000"/>
              </a:lnSpc>
              <a:spcBef>
                <a:spcPts val="0"/>
              </a:spcBef>
              <a:spcAft>
                <a:spcPts val="0"/>
              </a:spcAft>
              <a:buClr>
                <a:schemeClr val="lt1"/>
              </a:buClr>
              <a:buSzPct val="100000"/>
              <a:buFont typeface="Calibri"/>
              <a:buAutoNum type="arabicPeriod"/>
            </a:pPr>
            <a:r>
              <a:rPr lang="en-US" dirty="0"/>
              <a:t>Instructions to accessing a shared drive will be provided by your project leader.</a:t>
            </a:r>
          </a:p>
          <a:p>
            <a:pPr marL="514350" marR="0" lvl="0" indent="-514350" algn="l" rtl="0">
              <a:lnSpc>
                <a:spcPct val="90000"/>
              </a:lnSpc>
              <a:spcBef>
                <a:spcPts val="0"/>
              </a:spcBef>
              <a:spcAft>
                <a:spcPts val="0"/>
              </a:spcAft>
              <a:buClr>
                <a:schemeClr val="lt1"/>
              </a:buClr>
              <a:buSzPct val="100000"/>
              <a:buFont typeface="Calibri"/>
              <a:buAutoNum type="arabicPeriod"/>
            </a:pPr>
            <a:endParaRPr lang="en-US" dirty="0"/>
          </a:p>
          <a:p>
            <a:pPr marL="514350" marR="0" lvl="0" indent="-514350" algn="l" rtl="0">
              <a:lnSpc>
                <a:spcPct val="90000"/>
              </a:lnSpc>
              <a:spcBef>
                <a:spcPts val="0"/>
              </a:spcBef>
              <a:spcAft>
                <a:spcPts val="0"/>
              </a:spcAft>
              <a:buClr>
                <a:schemeClr val="lt1"/>
              </a:buClr>
              <a:buSzPct val="100000"/>
              <a:buFont typeface="Calibri"/>
              <a:buAutoNum type="arabicPeriod"/>
            </a:pPr>
            <a:r>
              <a:rPr lang="en-US" dirty="0"/>
              <a:t>The project leader will have a folder for each school with the school name and school ID. </a:t>
            </a:r>
            <a:r>
              <a:rPr lang="en-US" dirty="0">
                <a:solidFill>
                  <a:srgbClr val="FFC000"/>
                </a:solidFill>
              </a:rPr>
              <a:t>Uploa</a:t>
            </a:r>
            <a:r>
              <a:rPr lang="en-US" sz="3200" b="0" i="0" u="none" strike="noStrike" cap="none" dirty="0">
                <a:solidFill>
                  <a:srgbClr val="FFC000"/>
                </a:solidFill>
                <a:latin typeface="Calibri"/>
                <a:ea typeface="Calibri"/>
                <a:cs typeface="Calibri"/>
                <a:sym typeface="Calibri"/>
              </a:rPr>
              <a:t>d map and photos there.</a:t>
            </a:r>
          </a:p>
          <a:p>
            <a:pPr marL="0" marR="0" lvl="0" indent="0" algn="l" rtl="0">
              <a:lnSpc>
                <a:spcPct val="90000"/>
              </a:lnSpc>
              <a:spcBef>
                <a:spcPts val="640"/>
              </a:spcBef>
              <a:buClr>
                <a:schemeClr val="lt1"/>
              </a:buClr>
              <a:buSzPct val="25000"/>
              <a:buFont typeface="Calibri"/>
              <a:buNone/>
            </a:pPr>
            <a:endParaRPr sz="3200" b="0" i="0" u="none" strike="noStrike" cap="none" dirty="0">
              <a:solidFill>
                <a:schemeClr val="lt1"/>
              </a:solidFill>
              <a:latin typeface="Calibri"/>
              <a:ea typeface="Calibri"/>
              <a:cs typeface="Calibri"/>
              <a:sym typeface="Calibri"/>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AAE5-20E7-ED4E-8419-657A1064DAEF}"/>
              </a:ext>
            </a:extLst>
          </p:cNvPr>
          <p:cNvSpPr>
            <a:spLocks noGrp="1"/>
          </p:cNvSpPr>
          <p:nvPr>
            <p:ph type="title"/>
          </p:nvPr>
        </p:nvSpPr>
        <p:spPr/>
        <p:txBody>
          <a:bodyPr/>
          <a:lstStyle/>
          <a:p>
            <a:r>
              <a:rPr lang="en-US" dirty="0"/>
              <a:t>Interpreting and reporting your data</a:t>
            </a:r>
          </a:p>
        </p:txBody>
      </p:sp>
      <p:sp>
        <p:nvSpPr>
          <p:cNvPr id="3" name="Text Placeholder 2">
            <a:extLst>
              <a:ext uri="{FF2B5EF4-FFF2-40B4-BE49-F238E27FC236}">
                <a16:creationId xmlns:a16="http://schemas.microsoft.com/office/drawing/2014/main" id="{2088BF11-C438-6942-ACE6-56F741F45AE2}"/>
              </a:ext>
            </a:extLst>
          </p:cNvPr>
          <p:cNvSpPr>
            <a:spLocks noGrp="1"/>
          </p:cNvSpPr>
          <p:nvPr>
            <p:ph type="body" idx="1"/>
          </p:nvPr>
        </p:nvSpPr>
        <p:spPr>
          <a:xfrm>
            <a:off x="381000" y="1859788"/>
            <a:ext cx="4114800" cy="2837718"/>
          </a:xfrm>
        </p:spPr>
        <p:txBody>
          <a:bodyPr/>
          <a:lstStyle/>
          <a:p>
            <a:r>
              <a:rPr lang="en-US" sz="3200" dirty="0"/>
              <a:t>Next steps</a:t>
            </a:r>
          </a:p>
          <a:p>
            <a:pPr lvl="1"/>
            <a:r>
              <a:rPr lang="en-US" sz="2800" dirty="0"/>
              <a:t>Score photos – using Google Form</a:t>
            </a:r>
          </a:p>
          <a:p>
            <a:pPr lvl="1"/>
            <a:r>
              <a:rPr lang="en-US" sz="2800" dirty="0"/>
              <a:t>Summarize data – using Excel Document</a:t>
            </a:r>
          </a:p>
          <a:p>
            <a:pPr lvl="1"/>
            <a:r>
              <a:rPr lang="en-US" sz="2800" dirty="0"/>
              <a:t>Report results</a:t>
            </a:r>
            <a:endParaRPr lang="en-US" dirty="0"/>
          </a:p>
        </p:txBody>
      </p:sp>
      <p:sp>
        <p:nvSpPr>
          <p:cNvPr id="4" name="Text Placeholder 3">
            <a:extLst>
              <a:ext uri="{FF2B5EF4-FFF2-40B4-BE49-F238E27FC236}">
                <a16:creationId xmlns:a16="http://schemas.microsoft.com/office/drawing/2014/main" id="{B9D811AD-9490-2D45-BFD3-9247DD3978B2}"/>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B052FEAE-C282-DF4A-811E-FF2B0F52CFD9}"/>
              </a:ext>
            </a:extLst>
          </p:cNvPr>
          <p:cNvPicPr>
            <a:picLocks noChangeAspect="1"/>
          </p:cNvPicPr>
          <p:nvPr/>
        </p:nvPicPr>
        <p:blipFill>
          <a:blip r:embed="rId3"/>
          <a:stretch>
            <a:fillRect/>
          </a:stretch>
        </p:blipFill>
        <p:spPr>
          <a:xfrm>
            <a:off x="4559651" y="1411553"/>
            <a:ext cx="4291898" cy="3625914"/>
          </a:xfrm>
          <a:prstGeom prst="rect">
            <a:avLst/>
          </a:prstGeom>
        </p:spPr>
      </p:pic>
    </p:spTree>
    <p:extLst>
      <p:ext uri="{BB962C8B-B14F-4D97-AF65-F5344CB8AC3E}">
        <p14:creationId xmlns:p14="http://schemas.microsoft.com/office/powerpoint/2010/main" val="2550373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378A-DEEE-D94F-93CA-1B6F1AF95EA4}"/>
              </a:ext>
            </a:extLst>
          </p:cNvPr>
          <p:cNvSpPr>
            <a:spLocks noGrp="1"/>
          </p:cNvSpPr>
          <p:nvPr>
            <p:ph type="title"/>
          </p:nvPr>
        </p:nvSpPr>
        <p:spPr/>
        <p:txBody>
          <a:bodyPr/>
          <a:lstStyle/>
          <a:p>
            <a:r>
              <a:rPr lang="en-US" dirty="0"/>
              <a:t>That’s it!</a:t>
            </a:r>
          </a:p>
        </p:txBody>
      </p:sp>
      <p:sp>
        <p:nvSpPr>
          <p:cNvPr id="3" name="Text Placeholder 2">
            <a:extLst>
              <a:ext uri="{FF2B5EF4-FFF2-40B4-BE49-F238E27FC236}">
                <a16:creationId xmlns:a16="http://schemas.microsoft.com/office/drawing/2014/main" id="{6DA10BC7-65F5-4046-9804-68A451282713}"/>
              </a:ext>
            </a:extLst>
          </p:cNvPr>
          <p:cNvSpPr>
            <a:spLocks noGrp="1"/>
          </p:cNvSpPr>
          <p:nvPr>
            <p:ph type="body" idx="1"/>
          </p:nvPr>
        </p:nvSpPr>
        <p:spPr>
          <a:xfrm>
            <a:off x="164869" y="1212046"/>
            <a:ext cx="7183582" cy="5438136"/>
          </a:xfrm>
        </p:spPr>
        <p:txBody>
          <a:bodyPr/>
          <a:lstStyle/>
          <a:p>
            <a:r>
              <a:rPr lang="en-US" dirty="0"/>
              <a:t>We’d like to hear from you</a:t>
            </a:r>
          </a:p>
          <a:p>
            <a:pPr lvl="1"/>
            <a:r>
              <a:rPr lang="en-US" dirty="0"/>
              <a:t>How did it work?</a:t>
            </a:r>
          </a:p>
          <a:p>
            <a:pPr lvl="1"/>
            <a:r>
              <a:rPr lang="en-US" dirty="0"/>
              <a:t>What did you learn?</a:t>
            </a:r>
          </a:p>
          <a:p>
            <a:pPr lvl="1"/>
            <a:r>
              <a:rPr lang="en-US" dirty="0"/>
              <a:t>What was your project goal?  </a:t>
            </a:r>
          </a:p>
          <a:p>
            <a:pPr lvl="1"/>
            <a:r>
              <a:rPr lang="en-US" dirty="0"/>
              <a:t>What did you do with your learnings? </a:t>
            </a:r>
          </a:p>
        </p:txBody>
      </p:sp>
      <p:sp>
        <p:nvSpPr>
          <p:cNvPr id="4" name="Explosion 2 3">
            <a:extLst>
              <a:ext uri="{FF2B5EF4-FFF2-40B4-BE49-F238E27FC236}">
                <a16:creationId xmlns:a16="http://schemas.microsoft.com/office/drawing/2014/main" id="{BB5DCC1D-3EE4-B442-B547-824DA87FA3A0}"/>
              </a:ext>
            </a:extLst>
          </p:cNvPr>
          <p:cNvSpPr/>
          <p:nvPr/>
        </p:nvSpPr>
        <p:spPr>
          <a:xfrm>
            <a:off x="3756660" y="3283529"/>
            <a:ext cx="5253644" cy="357447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3A88D8-6634-C042-9AC4-56A003E8421E}"/>
              </a:ext>
            </a:extLst>
          </p:cNvPr>
          <p:cNvSpPr txBox="1"/>
          <p:nvPr/>
        </p:nvSpPr>
        <p:spPr>
          <a:xfrm rot="20354062">
            <a:off x="5136573" y="4778377"/>
            <a:ext cx="2493818" cy="584775"/>
          </a:xfrm>
          <a:prstGeom prst="rect">
            <a:avLst/>
          </a:prstGeom>
          <a:noFill/>
        </p:spPr>
        <p:txBody>
          <a:bodyPr wrap="square" rtlCol="0">
            <a:spAutoFit/>
          </a:bodyPr>
          <a:lstStyle/>
          <a:p>
            <a:r>
              <a:rPr lang="en-US" sz="3200" i="1" dirty="0">
                <a:solidFill>
                  <a:schemeClr val="bg1"/>
                </a:solidFill>
                <a:latin typeface="Calibri" panose="020F0502020204030204" pitchFamily="34" charset="0"/>
                <a:cs typeface="Calibri" panose="020F0502020204030204" pitchFamily="34" charset="0"/>
              </a:rPr>
              <a:t>Thank you!</a:t>
            </a:r>
            <a:endParaRPr lang="en-US" sz="1600" i="1"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A0652DC-6543-CD4A-8B00-7ED98002E8F7}"/>
              </a:ext>
            </a:extLst>
          </p:cNvPr>
          <p:cNvSpPr txBox="1"/>
          <p:nvPr/>
        </p:nvSpPr>
        <p:spPr>
          <a:xfrm>
            <a:off x="164869" y="4655265"/>
            <a:ext cx="3760694" cy="830997"/>
          </a:xfrm>
          <a:prstGeom prst="rect">
            <a:avLst/>
          </a:prstGeom>
          <a:noFill/>
        </p:spPr>
        <p:txBody>
          <a:bodyPr wrap="square" rtlCol="0">
            <a:spAutoFit/>
          </a:bodyPr>
          <a:lstStyle/>
          <a:p>
            <a:r>
              <a:rPr lang="en-US" sz="2400" dirty="0">
                <a:solidFill>
                  <a:schemeClr val="tx2"/>
                </a:solidFill>
                <a:latin typeface="Calibri" panose="020F0502020204030204" pitchFamily="34" charset="0"/>
                <a:cs typeface="Calibri" panose="020F0502020204030204" pitchFamily="34" charset="0"/>
              </a:rPr>
              <a:t>Email</a:t>
            </a:r>
          </a:p>
          <a:p>
            <a:r>
              <a:rPr lang="en-US" sz="2400" dirty="0" err="1">
                <a:solidFill>
                  <a:schemeClr val="tx2"/>
                </a:solidFill>
                <a:latin typeface="Calibri" panose="020F0502020204030204" pitchFamily="34" charset="0"/>
                <a:cs typeface="Calibri" panose="020F0502020204030204" pitchFamily="34" charset="0"/>
              </a:rPr>
              <a:t>DWAlliance@ucanr.edu</a:t>
            </a:r>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1278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81000" y="526962"/>
            <a:ext cx="8587541" cy="5489296"/>
          </a:xfrm>
          <a:prstGeom prst="rect">
            <a:avLst/>
          </a:prstGeom>
          <a:noFill/>
          <a:ln>
            <a:noFill/>
          </a:ln>
        </p:spPr>
        <p:txBody>
          <a:bodyPr lIns="0" tIns="0" rIns="0" bIns="0" anchor="t" anchorCtr="0">
            <a:noAutofit/>
          </a:bodyPr>
          <a:lstStyle/>
          <a:p>
            <a:pPr lvl="0">
              <a:buClr>
                <a:schemeClr val="lt1"/>
              </a:buClr>
              <a:buSzPct val="100000"/>
            </a:pPr>
            <a:r>
              <a:rPr lang="en-US" sz="3800" dirty="0"/>
              <a:t>The Photo-evidence tool was developed by</a:t>
            </a:r>
            <a:br>
              <a:rPr lang="en-US" sz="4000" dirty="0"/>
            </a:br>
            <a:r>
              <a:rPr lang="en-US" sz="2800" dirty="0">
                <a:solidFill>
                  <a:schemeClr val="lt1"/>
                </a:solidFill>
              </a:rPr>
              <a:t>University of California - Nutrition Policy Institute</a:t>
            </a:r>
            <a:br>
              <a:rPr lang="en-US" sz="2800" dirty="0">
                <a:solidFill>
                  <a:schemeClr val="lt1"/>
                </a:solidFill>
              </a:rPr>
            </a:br>
            <a:r>
              <a:rPr lang="en-US" sz="2800" dirty="0">
                <a:solidFill>
                  <a:schemeClr val="lt1"/>
                </a:solidFill>
              </a:rPr>
              <a:t>University of California – San Francisco</a:t>
            </a:r>
            <a:br>
              <a:rPr lang="en-US" sz="2800" dirty="0">
                <a:solidFill>
                  <a:schemeClr val="lt1"/>
                </a:solidFill>
              </a:rPr>
            </a:br>
            <a:r>
              <a:rPr lang="en-US" sz="2800" dirty="0">
                <a:solidFill>
                  <a:schemeClr val="lt1"/>
                </a:solidFill>
              </a:rPr>
              <a:t>University of Washington – Center for Public Health Nutrition</a:t>
            </a:r>
            <a:br>
              <a:rPr lang="en-US" sz="4000" dirty="0"/>
            </a:br>
            <a:r>
              <a:rPr lang="en-US" sz="4000" dirty="0"/>
              <a:t>With assistance from </a:t>
            </a:r>
            <a:r>
              <a:rPr lang="en-US" sz="2800" dirty="0">
                <a:solidFill>
                  <a:schemeClr val="lt1"/>
                </a:solidFill>
              </a:rPr>
              <a:t>America’s </a:t>
            </a:r>
            <a:r>
              <a:rPr lang="en-US" sz="2800" dirty="0" err="1">
                <a:solidFill>
                  <a:schemeClr val="lt1"/>
                </a:solidFill>
              </a:rPr>
              <a:t>ToothFairy</a:t>
            </a:r>
            <a:r>
              <a:rPr lang="en-US" sz="2800" dirty="0">
                <a:solidFill>
                  <a:schemeClr val="lt1"/>
                </a:solidFill>
              </a:rPr>
              <a:t>:  National Children’s Oral Health Foundation</a:t>
            </a:r>
            <a:br>
              <a:rPr lang="en-US" sz="4000" dirty="0"/>
            </a:br>
            <a:r>
              <a:rPr lang="en-US" sz="4000" dirty="0"/>
              <a:t>Funded by</a:t>
            </a:r>
            <a:r>
              <a:rPr lang="en-US" dirty="0"/>
              <a:t> </a:t>
            </a:r>
            <a:r>
              <a:rPr lang="en-US" sz="2800" dirty="0">
                <a:solidFill>
                  <a:schemeClr val="lt1"/>
                </a:solidFill>
              </a:rPr>
              <a:t>The Robert Wood Johnson Foundation Healthy Eating Research</a:t>
            </a:r>
            <a:endParaRPr lang="en-US" sz="4800" b="0" i="0" u="none" strike="noStrike" cap="none" dirty="0">
              <a:solidFill>
                <a:srgbClr val="FFFFB9"/>
              </a:solidFill>
              <a:latin typeface="Calibri"/>
              <a:ea typeface="Calibri"/>
              <a:cs typeface="Calibri"/>
              <a:sym typeface="Calibri"/>
            </a:endParaRPr>
          </a:p>
        </p:txBody>
      </p:sp>
      <p:pic>
        <p:nvPicPr>
          <p:cNvPr id="104" name="Shape 104" descr="Large_cphn_200BQ_2"/>
          <p:cNvPicPr preferRelativeResize="0"/>
          <p:nvPr/>
        </p:nvPicPr>
        <p:blipFill rotWithShape="1">
          <a:blip r:embed="rId3">
            <a:alphaModFix/>
          </a:blip>
          <a:srcRect/>
          <a:stretch/>
        </p:blipFill>
        <p:spPr>
          <a:xfrm>
            <a:off x="4914901" y="5282833"/>
            <a:ext cx="1333499" cy="1466850"/>
          </a:xfrm>
          <a:prstGeom prst="rect">
            <a:avLst/>
          </a:prstGeom>
          <a:noFill/>
          <a:ln w="9525" cap="flat" cmpd="sng">
            <a:solidFill>
              <a:schemeClr val="accent1"/>
            </a:solidFill>
            <a:prstDash val="solid"/>
            <a:miter/>
            <a:headEnd type="none" w="med" len="med"/>
            <a:tailEnd type="none" w="med" len="med"/>
          </a:ln>
        </p:spPr>
      </p:pic>
      <p:pic>
        <p:nvPicPr>
          <p:cNvPr id="105" name="Shape 105"/>
          <p:cNvPicPr preferRelativeResize="0"/>
          <p:nvPr/>
        </p:nvPicPr>
        <p:blipFill rotWithShape="1">
          <a:blip r:embed="rId4">
            <a:alphaModFix/>
          </a:blip>
          <a:srcRect/>
          <a:stretch/>
        </p:blipFill>
        <p:spPr>
          <a:xfrm>
            <a:off x="368460" y="5151864"/>
            <a:ext cx="1571624" cy="1571624"/>
          </a:xfrm>
          <a:prstGeom prst="rect">
            <a:avLst/>
          </a:prstGeom>
          <a:noFill/>
          <a:ln w="12700" cap="flat" cmpd="sng">
            <a:solidFill>
              <a:schemeClr val="accent1"/>
            </a:solidFill>
            <a:prstDash val="solid"/>
            <a:round/>
            <a:headEnd type="none" w="med" len="med"/>
            <a:tailEnd type="none" w="med" len="med"/>
          </a:ln>
        </p:spPr>
      </p:pic>
      <p:pic>
        <p:nvPicPr>
          <p:cNvPr id="106" name="Shape 106"/>
          <p:cNvPicPr preferRelativeResize="0"/>
          <p:nvPr/>
        </p:nvPicPr>
        <p:blipFill rotWithShape="1">
          <a:blip r:embed="rId5">
            <a:alphaModFix/>
          </a:blip>
          <a:srcRect/>
          <a:stretch/>
        </p:blipFill>
        <p:spPr>
          <a:xfrm>
            <a:off x="2351168" y="5399611"/>
            <a:ext cx="2152649" cy="1350072"/>
          </a:xfrm>
          <a:prstGeom prst="rect">
            <a:avLst/>
          </a:prstGeom>
          <a:noFill/>
          <a:ln w="12700" cap="flat" cmpd="sng">
            <a:solidFill>
              <a:schemeClr val="accent1"/>
            </a:solidFill>
            <a:prstDash val="solid"/>
            <a:round/>
            <a:headEnd type="none" w="med" len="med"/>
            <a:tailEnd type="none" w="med" len="med"/>
          </a:ln>
        </p:spPr>
      </p:pic>
      <p:pic>
        <p:nvPicPr>
          <p:cNvPr id="107" name="Shape 107"/>
          <p:cNvPicPr preferRelativeResize="0"/>
          <p:nvPr/>
        </p:nvPicPr>
        <p:blipFill rotWithShape="1">
          <a:blip r:embed="rId6">
            <a:alphaModFix/>
          </a:blip>
          <a:srcRect/>
          <a:stretch/>
        </p:blipFill>
        <p:spPr>
          <a:xfrm>
            <a:off x="6453942" y="5413801"/>
            <a:ext cx="2514599" cy="1309687"/>
          </a:xfrm>
          <a:prstGeom prst="rect">
            <a:avLst/>
          </a:prstGeom>
          <a:noFill/>
          <a:ln w="9525" cap="flat" cmpd="sng">
            <a:solidFill>
              <a:schemeClr val="accent1"/>
            </a:solidFill>
            <a:prstDash val="solid"/>
            <a:round/>
            <a:headEnd type="none" w="med" len="med"/>
            <a:tailEnd type="none" w="med" len="med"/>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a:solidFill>
                  <a:srgbClr val="FFFFB9"/>
                </a:solidFill>
                <a:latin typeface="Calibri"/>
                <a:ea typeface="Calibri"/>
                <a:cs typeface="Calibri"/>
                <a:sym typeface="Calibri"/>
              </a:rPr>
              <a:t>Research Team	</a:t>
            </a:r>
          </a:p>
        </p:txBody>
      </p:sp>
      <p:sp>
        <p:nvSpPr>
          <p:cNvPr id="94" name="Shape 94"/>
          <p:cNvSpPr txBox="1">
            <a:spLocks noGrp="1"/>
          </p:cNvSpPr>
          <p:nvPr>
            <p:ph type="body" idx="1"/>
          </p:nvPr>
        </p:nvSpPr>
        <p:spPr>
          <a:xfrm>
            <a:off x="381000" y="1036320"/>
            <a:ext cx="8381999" cy="7688258"/>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rgbClr val="FFFFFF"/>
              </a:buClr>
              <a:buSzPct val="100000"/>
              <a:buFont typeface="Calibri"/>
              <a:buChar char="•"/>
            </a:pPr>
            <a:r>
              <a:rPr lang="en-US" sz="3200" b="0" i="0" u="none" strike="noStrike" cap="none">
                <a:solidFill>
                  <a:srgbClr val="FFFFFF"/>
                </a:solidFill>
                <a:latin typeface="Calibri"/>
                <a:ea typeface="Calibri"/>
                <a:cs typeface="Calibri"/>
                <a:sym typeface="Calibri"/>
              </a:rPr>
              <a:t>Christina Hecht  PhD</a:t>
            </a:r>
          </a:p>
          <a:p>
            <a:pPr marL="914400" marR="0" lvl="1" indent="-406400" algn="l" rtl="0">
              <a:lnSpc>
                <a:spcPct val="90000"/>
              </a:lnSpc>
              <a:spcBef>
                <a:spcPts val="560"/>
              </a:spcBef>
              <a:spcAft>
                <a:spcPts val="0"/>
              </a:spcAft>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University of California,</a:t>
            </a:r>
          </a:p>
          <a:p>
            <a:pPr marL="517525" marR="0" lvl="1" indent="-9525" algn="l" rtl="0">
              <a:lnSpc>
                <a:spcPct val="90000"/>
              </a:lnSpc>
              <a:spcBef>
                <a:spcPts val="560"/>
              </a:spcBef>
              <a:spcAft>
                <a:spcPts val="0"/>
              </a:spcAft>
              <a:buClr>
                <a:srgbClr val="FFFFFF"/>
              </a:buClr>
              <a:buSzPct val="25000"/>
              <a:buFont typeface="Calibri"/>
              <a:buNone/>
            </a:pPr>
            <a:r>
              <a:rPr lang="en-US" sz="2800" b="0" i="0" u="none" strike="noStrike" cap="none">
                <a:solidFill>
                  <a:srgbClr val="FFFFFF"/>
                </a:solidFill>
                <a:latin typeface="Calibri"/>
                <a:ea typeface="Calibri"/>
                <a:cs typeface="Calibri"/>
                <a:sym typeface="Calibri"/>
              </a:rPr>
              <a:t>     Nutrition Policy Institute</a:t>
            </a: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a:solidFill>
                <a:srgbClr val="FFFFFF"/>
              </a:solidFill>
              <a:latin typeface="Calibri"/>
              <a:ea typeface="Calibri"/>
              <a:cs typeface="Calibri"/>
              <a:sym typeface="Calibri"/>
            </a:endParaRPr>
          </a:p>
          <a:p>
            <a:pPr marL="396875" marR="0" lvl="0" indent="-396875" algn="l" rtl="0">
              <a:lnSpc>
                <a:spcPct val="90000"/>
              </a:lnSpc>
              <a:spcBef>
                <a:spcPts val="640"/>
              </a:spcBef>
              <a:spcAft>
                <a:spcPts val="0"/>
              </a:spcAft>
              <a:buClr>
                <a:srgbClr val="FFFFFF"/>
              </a:buClr>
              <a:buSzPct val="100000"/>
              <a:buFont typeface="Calibri"/>
              <a:buChar char="•"/>
            </a:pPr>
            <a:r>
              <a:rPr lang="en-US" sz="3200" b="0" i="0" u="none" strike="noStrike" cap="none">
                <a:solidFill>
                  <a:srgbClr val="FFFFFF"/>
                </a:solidFill>
                <a:latin typeface="Calibri"/>
                <a:ea typeface="Calibri"/>
                <a:cs typeface="Calibri"/>
                <a:sym typeface="Calibri"/>
              </a:rPr>
              <a:t>Anisha Patel  MD, MSPH, MSHS</a:t>
            </a:r>
          </a:p>
          <a:p>
            <a:pPr marL="914400" marR="0" lvl="1" indent="-406400" algn="l" rtl="0">
              <a:lnSpc>
                <a:spcPct val="90000"/>
              </a:lnSpc>
              <a:spcBef>
                <a:spcPts val="560"/>
              </a:spcBef>
              <a:spcAft>
                <a:spcPts val="0"/>
              </a:spcAft>
              <a:buClr>
                <a:srgbClr val="FFFFFF"/>
              </a:buClr>
              <a:buSzPct val="100000"/>
              <a:buFont typeface="Calibri"/>
              <a:buChar char="•"/>
            </a:pPr>
            <a:r>
              <a:rPr lang="en-US" sz="2800" b="0" i="0" u="none" strike="noStrike" cap="none">
                <a:solidFill>
                  <a:srgbClr val="FFFFFF"/>
                </a:solidFill>
                <a:latin typeface="Calibri"/>
                <a:ea typeface="Calibri"/>
                <a:cs typeface="Calibri"/>
                <a:sym typeface="Calibri"/>
              </a:rPr>
              <a:t>University of California, San Francisco</a:t>
            </a: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a:solidFill>
                <a:srgbClr val="7CC6D8"/>
              </a:solidFill>
              <a:latin typeface="Calibri"/>
              <a:ea typeface="Calibri"/>
              <a:cs typeface="Calibri"/>
              <a:sym typeface="Calibri"/>
            </a:endParaRPr>
          </a:p>
          <a:p>
            <a:pPr marL="396875" marR="0" lvl="0" indent="-396875" algn="l" rtl="0">
              <a:lnSpc>
                <a:spcPct val="90000"/>
              </a:lnSpc>
              <a:spcBef>
                <a:spcPts val="640"/>
              </a:spcBef>
              <a:spcAft>
                <a:spcPts val="0"/>
              </a:spcAft>
              <a:buClr>
                <a:srgbClr val="FFFFFF"/>
              </a:buClr>
              <a:buSzPct val="100000"/>
              <a:buFont typeface="Calibri"/>
              <a:buChar char="•"/>
            </a:pPr>
            <a:r>
              <a:rPr lang="en-US" sz="3200" b="0" i="0" u="none" strike="noStrike" cap="none">
                <a:solidFill>
                  <a:srgbClr val="FFFFFF"/>
                </a:solidFill>
                <a:latin typeface="Calibri"/>
                <a:ea typeface="Calibri"/>
                <a:cs typeface="Calibri"/>
                <a:sym typeface="Calibri"/>
              </a:rPr>
              <a:t>Mary Podrabsky  </a:t>
            </a:r>
            <a:r>
              <a:rPr lang="en-US" sz="3200" b="0" i="0" u="none" strike="noStrike" cap="none">
                <a:solidFill>
                  <a:schemeClr val="lt1"/>
                </a:solidFill>
                <a:latin typeface="Calibri"/>
                <a:ea typeface="Calibri"/>
                <a:cs typeface="Calibri"/>
                <a:sym typeface="Calibri"/>
              </a:rPr>
              <a:t>MPH, RD</a:t>
            </a:r>
          </a:p>
          <a:p>
            <a:pPr marL="914400" marR="0" lvl="1" indent="-406400" algn="l" rtl="0">
              <a:lnSpc>
                <a:spcPct val="90000"/>
              </a:lnSpc>
              <a:spcBef>
                <a:spcPts val="56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University of Washington,</a:t>
            </a:r>
          </a:p>
          <a:p>
            <a:pPr marL="517525" marR="0" lvl="1" indent="-9525" algn="l" rtl="0">
              <a:lnSpc>
                <a:spcPct val="90000"/>
              </a:lnSpc>
              <a:spcBef>
                <a:spcPts val="560"/>
              </a:spcBef>
              <a:spcAft>
                <a:spcPts val="0"/>
              </a:spcAft>
              <a:buClr>
                <a:schemeClr val="lt1"/>
              </a:buClr>
              <a:buSzPct val="25000"/>
              <a:buFont typeface="Calibri"/>
              <a:buNone/>
            </a:pPr>
            <a:r>
              <a:rPr lang="en-US" sz="2800" b="0" i="0" u="none" strike="noStrike" cap="none">
                <a:solidFill>
                  <a:schemeClr val="lt1"/>
                </a:solidFill>
                <a:latin typeface="Calibri"/>
                <a:ea typeface="Calibri"/>
                <a:cs typeface="Calibri"/>
                <a:sym typeface="Calibri"/>
              </a:rPr>
              <a:t>     Center for Public Health Nutrition </a:t>
            </a: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lt1"/>
              </a:buClr>
              <a:buSzPct val="25000"/>
              <a:buFont typeface="Calibri"/>
              <a:buNone/>
            </a:pPr>
            <a:endParaRPr sz="3200" b="0" i="0" u="none" strike="noStrike" cap="none">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a:p>
            <a:pPr marL="0" marR="0" lvl="0" indent="0" algn="l" rtl="0">
              <a:lnSpc>
                <a:spcPct val="90000"/>
              </a:lnSpc>
              <a:spcBef>
                <a:spcPts val="640"/>
              </a:spcBef>
              <a:buClr>
                <a:schemeClr val="lt1"/>
              </a:buClr>
              <a:buSzPct val="25000"/>
              <a:buFont typeface="Calibri"/>
              <a:buNone/>
            </a:pPr>
            <a:endParaRPr sz="3200" b="0" i="0" u="none" strike="noStrike" cap="none">
              <a:solidFill>
                <a:schemeClr val="lt1"/>
              </a:solidFill>
              <a:latin typeface="Calibri"/>
              <a:ea typeface="Calibri"/>
              <a:cs typeface="Calibri"/>
              <a:sym typeface="Calibri"/>
            </a:endParaRPr>
          </a:p>
        </p:txBody>
      </p:sp>
      <p:pic>
        <p:nvPicPr>
          <p:cNvPr id="95" name="Shape 95" descr="https://scontent-sea1-1.xx.fbcdn.net/v/t1.0-9/1425680_10151738047341867_708435711_n.jpg?oh=06fc2ff63b11d2e6e061f13a130677d6&amp;oe=5829870E"/>
          <p:cNvPicPr preferRelativeResize="0"/>
          <p:nvPr/>
        </p:nvPicPr>
        <p:blipFill rotWithShape="1">
          <a:blip r:embed="rId3">
            <a:alphaModFix/>
          </a:blip>
          <a:srcRect/>
          <a:stretch/>
        </p:blipFill>
        <p:spPr>
          <a:xfrm>
            <a:off x="7016660" y="4585098"/>
            <a:ext cx="1402801" cy="1737359"/>
          </a:xfrm>
          <a:prstGeom prst="rect">
            <a:avLst/>
          </a:prstGeom>
          <a:noFill/>
          <a:ln w="15875" cap="flat" cmpd="sng">
            <a:solidFill>
              <a:srgbClr val="FBDE67"/>
            </a:solidFill>
            <a:prstDash val="solid"/>
            <a:round/>
            <a:headEnd type="none" w="med" len="med"/>
            <a:tailEnd type="none" w="med" len="med"/>
          </a:ln>
        </p:spPr>
      </p:pic>
      <p:pic>
        <p:nvPicPr>
          <p:cNvPr id="96" name="Shape 96"/>
          <p:cNvPicPr preferRelativeResize="0"/>
          <p:nvPr/>
        </p:nvPicPr>
        <p:blipFill rotWithShape="1">
          <a:blip r:embed="rId4">
            <a:alphaModFix/>
          </a:blip>
          <a:srcRect/>
          <a:stretch/>
        </p:blipFill>
        <p:spPr>
          <a:xfrm>
            <a:off x="6995860" y="635297"/>
            <a:ext cx="1404346" cy="1758908"/>
          </a:xfrm>
          <a:prstGeom prst="rect">
            <a:avLst/>
          </a:prstGeom>
          <a:noFill/>
          <a:ln w="15875" cap="flat" cmpd="sng">
            <a:solidFill>
              <a:srgbClr val="FBDE67"/>
            </a:solidFill>
            <a:prstDash val="solid"/>
            <a:round/>
            <a:headEnd type="none" w="med" len="med"/>
            <a:tailEnd type="none" w="med" len="med"/>
          </a:ln>
        </p:spPr>
      </p:pic>
      <p:pic>
        <p:nvPicPr>
          <p:cNvPr id="97" name="Shape 97"/>
          <p:cNvPicPr preferRelativeResize="0"/>
          <p:nvPr/>
        </p:nvPicPr>
        <p:blipFill rotWithShape="1">
          <a:blip r:embed="rId5">
            <a:alphaModFix/>
          </a:blip>
          <a:srcRect/>
          <a:stretch/>
        </p:blipFill>
        <p:spPr>
          <a:xfrm>
            <a:off x="6958850" y="2590800"/>
            <a:ext cx="1460612" cy="1737359"/>
          </a:xfrm>
          <a:prstGeom prst="rect">
            <a:avLst/>
          </a:prstGeom>
          <a:noFill/>
          <a:ln w="15875" cap="flat" cmpd="sng">
            <a:solidFill>
              <a:srgbClr val="FBDE67"/>
            </a:solidFill>
            <a:prstDash val="solid"/>
            <a:round/>
            <a:headEnd type="none" w="med" len="med"/>
            <a:tailEnd type="none" w="med" len="med"/>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a:solidFill>
                  <a:srgbClr val="FFFFB9"/>
                </a:solidFill>
                <a:latin typeface="Calibri"/>
                <a:ea typeface="Calibri"/>
                <a:cs typeface="Calibri"/>
                <a:sym typeface="Calibri"/>
              </a:rPr>
              <a:t>Your Role as Citizen Scientists</a:t>
            </a:r>
          </a:p>
        </p:txBody>
      </p:sp>
      <p:sp>
        <p:nvSpPr>
          <p:cNvPr id="142" name="Shape 142"/>
          <p:cNvSpPr txBox="1">
            <a:spLocks noGrp="1"/>
          </p:cNvSpPr>
          <p:nvPr>
            <p:ph type="body" idx="1"/>
          </p:nvPr>
        </p:nvSpPr>
        <p:spPr>
          <a:xfrm>
            <a:off x="228600" y="1066799"/>
            <a:ext cx="8381999" cy="5029608"/>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chemeClr val="lt1"/>
              </a:buClr>
              <a:buSzPct val="100000"/>
              <a:buFont typeface="Calibri"/>
              <a:buChar char="•"/>
            </a:pPr>
            <a:r>
              <a:rPr lang="en-US" sz="3200" b="0" i="0" u="none" strike="noStrike" cap="none">
                <a:solidFill>
                  <a:schemeClr val="lt1"/>
                </a:solidFill>
                <a:latin typeface="Calibri"/>
                <a:ea typeface="Calibri"/>
                <a:cs typeface="Calibri"/>
                <a:sym typeface="Calibri"/>
              </a:rPr>
              <a:t>Citizen Science:  </a:t>
            </a:r>
            <a:r>
              <a:rPr lang="en-US" sz="2400" b="0" i="1" u="none" strike="noStrike" cap="none">
                <a:solidFill>
                  <a:schemeClr val="lt1"/>
                </a:solidFill>
                <a:latin typeface="Calibri"/>
                <a:ea typeface="Calibri"/>
                <a:cs typeface="Calibri"/>
                <a:sym typeface="Calibri"/>
              </a:rPr>
              <a:t>The collection and analysis of data relating to the natural world by members of the general public, typically as part of a collaborative project with professional scientists</a:t>
            </a:r>
          </a:p>
          <a:p>
            <a:pPr marL="0" marR="0" lvl="0" indent="0" algn="l" rtl="0">
              <a:lnSpc>
                <a:spcPct val="90000"/>
              </a:lnSpc>
              <a:spcBef>
                <a:spcPts val="640"/>
              </a:spcBef>
              <a:spcAft>
                <a:spcPts val="0"/>
              </a:spcAft>
              <a:buClr>
                <a:schemeClr val="lt1"/>
              </a:buClr>
              <a:buSzPct val="25000"/>
              <a:buFont typeface="Calibri"/>
              <a:buNone/>
            </a:pPr>
            <a:endParaRPr sz="3200" b="0" i="0" u="none" strike="noStrike" cap="none">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Char char="•"/>
            </a:pPr>
            <a:r>
              <a:rPr lang="en-US" sz="3200" b="0" i="0" u="none" strike="noStrike" cap="none">
                <a:solidFill>
                  <a:schemeClr val="lt1"/>
                </a:solidFill>
                <a:latin typeface="Calibri"/>
                <a:ea typeface="Calibri"/>
                <a:cs typeface="Calibri"/>
                <a:sym typeface="Calibri"/>
              </a:rPr>
              <a:t>As a Citizen Scientist you will:</a:t>
            </a:r>
          </a:p>
          <a:p>
            <a:pPr marL="914400" marR="0" lvl="1" indent="-406400" algn="l" rtl="0">
              <a:lnSpc>
                <a:spcPct val="90000"/>
              </a:lnSpc>
              <a:spcBef>
                <a:spcPts val="56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Follow established protocol </a:t>
            </a:r>
            <a:r>
              <a:rPr lang="en-US" sz="2800" b="1" i="1" u="none" strike="noStrike" cap="none">
                <a:solidFill>
                  <a:schemeClr val="lt1"/>
                </a:solidFill>
                <a:latin typeface="Calibri"/>
                <a:ea typeface="Calibri"/>
                <a:cs typeface="Calibri"/>
                <a:sym typeface="Calibri"/>
              </a:rPr>
              <a:t>exactly</a:t>
            </a:r>
            <a:r>
              <a:rPr lang="en-US" sz="2800" b="0" i="0" u="none" strike="noStrike" cap="none">
                <a:solidFill>
                  <a:schemeClr val="lt1"/>
                </a:solidFill>
                <a:latin typeface="Calibri"/>
                <a:ea typeface="Calibri"/>
                <a:cs typeface="Calibri"/>
                <a:sym typeface="Calibri"/>
              </a:rPr>
              <a:t> to:</a:t>
            </a:r>
          </a:p>
          <a:p>
            <a:pPr marL="1258888" marR="0" lvl="2" indent="-34448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Map all water sources in specific schools</a:t>
            </a:r>
          </a:p>
          <a:p>
            <a:pPr marL="1258888" marR="0" lvl="2" indent="-34448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Photograph water sources with smartphone or digital camera</a:t>
            </a:r>
          </a:p>
          <a:p>
            <a:pPr marL="1258888" marR="0" lvl="2" indent="-34448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Upload photographs and school maps</a:t>
            </a:r>
          </a:p>
          <a:p>
            <a:pPr marL="396875" marR="0" lvl="0" indent="-396875" algn="l" rtl="0">
              <a:lnSpc>
                <a:spcPct val="90000"/>
              </a:lnSpc>
              <a:spcBef>
                <a:spcPts val="64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143" name="Shape 143"/>
          <p:cNvPicPr preferRelativeResize="0"/>
          <p:nvPr/>
        </p:nvPicPr>
        <p:blipFill rotWithShape="1">
          <a:blip r:embed="rId3">
            <a:alphaModFix/>
          </a:blip>
          <a:srcRect/>
          <a:stretch/>
        </p:blipFill>
        <p:spPr>
          <a:xfrm>
            <a:off x="6315798" y="5029200"/>
            <a:ext cx="2447201" cy="1696789"/>
          </a:xfrm>
          <a:prstGeom prst="rect">
            <a:avLst/>
          </a:prstGeom>
          <a:noFill/>
          <a:ln w="15875" cap="flat" cmpd="sng">
            <a:solidFill>
              <a:schemeClr val="accent1"/>
            </a:solidFill>
            <a:prstDash val="solid"/>
            <a:round/>
            <a:headEnd type="none" w="med" len="med"/>
            <a:tailEnd type="none" w="med" len="med"/>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8193-D0B8-D54C-94FC-5D6B24C08D21}"/>
              </a:ext>
            </a:extLst>
          </p:cNvPr>
          <p:cNvSpPr>
            <a:spLocks noGrp="1"/>
          </p:cNvSpPr>
          <p:nvPr>
            <p:ph type="title"/>
          </p:nvPr>
        </p:nvSpPr>
        <p:spPr/>
        <p:txBody>
          <a:bodyPr/>
          <a:lstStyle/>
          <a:p>
            <a:r>
              <a:rPr lang="en-US" dirty="0"/>
              <a:t>Long-Term Project Goals</a:t>
            </a:r>
          </a:p>
        </p:txBody>
      </p:sp>
      <p:sp>
        <p:nvSpPr>
          <p:cNvPr id="3" name="Text Placeholder 2">
            <a:extLst>
              <a:ext uri="{FF2B5EF4-FFF2-40B4-BE49-F238E27FC236}">
                <a16:creationId xmlns:a16="http://schemas.microsoft.com/office/drawing/2014/main" id="{F57B6CAA-BA7A-F64A-8F81-1EF70CA11A8E}"/>
              </a:ext>
            </a:extLst>
          </p:cNvPr>
          <p:cNvSpPr>
            <a:spLocks noGrp="1"/>
          </p:cNvSpPr>
          <p:nvPr>
            <p:ph type="body" idx="1"/>
          </p:nvPr>
        </p:nvSpPr>
        <p:spPr>
          <a:xfrm>
            <a:off x="381000" y="1411552"/>
            <a:ext cx="8381999" cy="1710790"/>
          </a:xfrm>
        </p:spPr>
        <p:txBody>
          <a:bodyPr/>
          <a:lstStyle/>
          <a:p>
            <a:r>
              <a:rPr lang="en-US" dirty="0"/>
              <a:t>Students can </a:t>
            </a:r>
            <a:r>
              <a:rPr lang="en-US" b="1" dirty="0">
                <a:solidFill>
                  <a:srgbClr val="F9CC4C"/>
                </a:solidFill>
              </a:rPr>
              <a:t>advocate!</a:t>
            </a:r>
          </a:p>
          <a:p>
            <a:r>
              <a:rPr lang="en-US" dirty="0"/>
              <a:t>Develop better </a:t>
            </a:r>
            <a:r>
              <a:rPr lang="en-US" b="1" dirty="0">
                <a:solidFill>
                  <a:srgbClr val="F9CC4C"/>
                </a:solidFill>
              </a:rPr>
              <a:t>water access</a:t>
            </a:r>
          </a:p>
          <a:p>
            <a:r>
              <a:rPr lang="en-US" dirty="0"/>
              <a:t>Experience </a:t>
            </a:r>
            <a:r>
              <a:rPr lang="en-US" b="1" dirty="0">
                <a:solidFill>
                  <a:srgbClr val="F9CC4C"/>
                </a:solidFill>
              </a:rPr>
              <a:t>better</a:t>
            </a:r>
            <a:r>
              <a:rPr lang="en-US" dirty="0"/>
              <a:t> health</a:t>
            </a:r>
          </a:p>
        </p:txBody>
      </p:sp>
      <p:sp>
        <p:nvSpPr>
          <p:cNvPr id="4" name="Explosion 2 3">
            <a:extLst>
              <a:ext uri="{FF2B5EF4-FFF2-40B4-BE49-F238E27FC236}">
                <a16:creationId xmlns:a16="http://schemas.microsoft.com/office/drawing/2014/main" id="{55A06783-3B54-234A-8A89-174C557D37A8}"/>
              </a:ext>
            </a:extLst>
          </p:cNvPr>
          <p:cNvSpPr/>
          <p:nvPr/>
        </p:nvSpPr>
        <p:spPr>
          <a:xfrm>
            <a:off x="381000" y="2966225"/>
            <a:ext cx="8381999" cy="373565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993861-F1D5-D042-802B-50EE34B94E24}"/>
              </a:ext>
            </a:extLst>
          </p:cNvPr>
          <p:cNvSpPr txBox="1"/>
          <p:nvPr/>
        </p:nvSpPr>
        <p:spPr>
          <a:xfrm rot="20305334">
            <a:off x="2252548" y="3989848"/>
            <a:ext cx="4259766" cy="1569660"/>
          </a:xfrm>
          <a:prstGeom prst="rect">
            <a:avLst/>
          </a:prstGeom>
          <a:noFill/>
        </p:spPr>
        <p:txBody>
          <a:bodyPr wrap="square" rtlCol="0">
            <a:spAutoFit/>
          </a:bodyPr>
          <a:lstStyle/>
          <a:p>
            <a:r>
              <a:rPr lang="en-US" sz="4800" b="1" dirty="0">
                <a:solidFill>
                  <a:srgbClr val="FFFFFF"/>
                </a:solidFill>
                <a:latin typeface="Calibri" panose="020F0502020204030204" pitchFamily="34" charset="0"/>
                <a:cs typeface="Calibri" panose="020F0502020204030204" pitchFamily="34" charset="0"/>
              </a:rPr>
              <a:t>Positive Public Health Impact!!</a:t>
            </a:r>
          </a:p>
        </p:txBody>
      </p:sp>
    </p:spTree>
    <p:extLst>
      <p:ext uri="{BB962C8B-B14F-4D97-AF65-F5344CB8AC3E}">
        <p14:creationId xmlns:p14="http://schemas.microsoft.com/office/powerpoint/2010/main" val="126926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81000" y="230187"/>
            <a:ext cx="8382000" cy="664800"/>
          </a:xfrm>
          <a:prstGeom prst="rect">
            <a:avLst/>
          </a:prstGeom>
        </p:spPr>
        <p:txBody>
          <a:bodyPr lIns="91425" tIns="91425" rIns="91425" bIns="91425" anchor="t" anchorCtr="0">
            <a:noAutofit/>
          </a:bodyPr>
          <a:lstStyle/>
          <a:p>
            <a:pPr lvl="0">
              <a:spcBef>
                <a:spcPts val="0"/>
              </a:spcBef>
              <a:buNone/>
            </a:pPr>
            <a:r>
              <a:rPr lang="en-US" dirty="0"/>
              <a:t>Why … YOU?</a:t>
            </a:r>
          </a:p>
        </p:txBody>
      </p:sp>
      <p:sp>
        <p:nvSpPr>
          <p:cNvPr id="87" name="Shape 87"/>
          <p:cNvSpPr txBox="1">
            <a:spLocks noGrp="1"/>
          </p:cNvSpPr>
          <p:nvPr>
            <p:ph type="body" idx="1"/>
          </p:nvPr>
        </p:nvSpPr>
        <p:spPr>
          <a:xfrm>
            <a:off x="513525" y="930000"/>
            <a:ext cx="8382000" cy="49980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US" sz="1100" dirty="0">
                <a:solidFill>
                  <a:schemeClr val="dk1"/>
                </a:solidFill>
                <a:latin typeface="Arial"/>
                <a:ea typeface="Arial"/>
                <a:cs typeface="Arial"/>
                <a:sym typeface="Arial"/>
              </a:rPr>
              <a:t>·</a:t>
            </a:r>
            <a:r>
              <a:rPr lang="en-US" sz="700" dirty="0">
                <a:solidFill>
                  <a:schemeClr val="dk1"/>
                </a:solidFill>
                <a:latin typeface="Times New Roman"/>
                <a:ea typeface="Times New Roman"/>
                <a:cs typeface="Times New Roman"/>
                <a:sym typeface="Times New Roman"/>
              </a:rPr>
              <a:t> </a:t>
            </a:r>
            <a:r>
              <a:rPr lang="en-US" sz="2400" dirty="0">
                <a:solidFill>
                  <a:srgbClr val="FFFFFF"/>
                </a:solidFill>
                <a:latin typeface="Times New Roman"/>
                <a:ea typeface="Times New Roman"/>
                <a:cs typeface="Times New Roman"/>
                <a:sym typeface="Times New Roman"/>
              </a:rPr>
              <a:t>     </a:t>
            </a:r>
          </a:p>
          <a:p>
            <a:pPr marL="457200" lvl="0" indent="-419100">
              <a:spcBef>
                <a:spcPts val="0"/>
              </a:spcBef>
              <a:buClr>
                <a:srgbClr val="FFFFFF"/>
              </a:buClr>
              <a:buSzPct val="100000"/>
            </a:pPr>
            <a:r>
              <a:rPr lang="en-US" sz="3000" dirty="0">
                <a:solidFill>
                  <a:schemeClr val="bg1"/>
                </a:solidFill>
                <a:latin typeface="Calibri" panose="020F0502020204030204" pitchFamily="34" charset="0"/>
                <a:ea typeface="Arial"/>
                <a:cs typeface="Calibri" panose="020F0502020204030204" pitchFamily="34" charset="0"/>
                <a:sym typeface="Arial"/>
              </a:rPr>
              <a:t>Job and college applications</a:t>
            </a:r>
          </a:p>
          <a:p>
            <a:pPr marL="457200" lvl="0" indent="-419100">
              <a:spcBef>
                <a:spcPts val="0"/>
              </a:spcBef>
              <a:buClr>
                <a:srgbClr val="FFFFFF"/>
              </a:buClr>
              <a:buSzPct val="100000"/>
              <a:buFont typeface="Arial"/>
            </a:pPr>
            <a:r>
              <a:rPr lang="en-US" sz="3000" dirty="0">
                <a:solidFill>
                  <a:schemeClr val="bg1"/>
                </a:solidFill>
                <a:latin typeface="Calibri" panose="020F0502020204030204" pitchFamily="34" charset="0"/>
                <a:ea typeface="Arial"/>
                <a:cs typeface="Calibri" panose="020F0502020204030204" pitchFamily="34" charset="0"/>
                <a:sym typeface="Arial"/>
              </a:rPr>
              <a:t>Personal statement</a:t>
            </a:r>
          </a:p>
          <a:p>
            <a:pPr marL="457200" lvl="0" indent="-419100">
              <a:spcBef>
                <a:spcPts val="0"/>
              </a:spcBef>
              <a:buClr>
                <a:srgbClr val="FFFFFF"/>
              </a:buClr>
              <a:buSzPct val="100000"/>
            </a:pPr>
            <a:r>
              <a:rPr lang="en-US" sz="3000" dirty="0">
                <a:solidFill>
                  <a:schemeClr val="bg1"/>
                </a:solidFill>
                <a:latin typeface="Calibri" panose="020F0502020204030204" pitchFamily="34" charset="0"/>
                <a:ea typeface="Arial"/>
                <a:cs typeface="Calibri" panose="020F0502020204030204" pitchFamily="34" charset="0"/>
                <a:sym typeface="Arial"/>
              </a:rPr>
              <a:t>Collect data in the field for research</a:t>
            </a:r>
          </a:p>
          <a:p>
            <a:pPr marL="457200" lvl="0" indent="-419100">
              <a:spcBef>
                <a:spcPts val="0"/>
              </a:spcBef>
              <a:buClr>
                <a:srgbClr val="FFFFFF"/>
              </a:buClr>
              <a:buSzPct val="100000"/>
            </a:pPr>
            <a:r>
              <a:rPr lang="en-US" sz="3000" dirty="0">
                <a:solidFill>
                  <a:schemeClr val="bg1"/>
                </a:solidFill>
                <a:latin typeface="Calibri" panose="020F0502020204030204" pitchFamily="34" charset="0"/>
                <a:ea typeface="Arial"/>
                <a:cs typeface="Calibri" panose="020F0502020204030204" pitchFamily="34" charset="0"/>
                <a:sym typeface="Arial"/>
              </a:rPr>
              <a:t>Poster or oral presentation</a:t>
            </a:r>
          </a:p>
          <a:p>
            <a:pPr marL="457200" lvl="0" indent="-419100">
              <a:spcBef>
                <a:spcPts val="0"/>
              </a:spcBef>
              <a:buClr>
                <a:srgbClr val="FFFFFF"/>
              </a:buClr>
              <a:buSzPct val="100000"/>
            </a:pPr>
            <a:r>
              <a:rPr lang="en-US" sz="3000" dirty="0">
                <a:solidFill>
                  <a:schemeClr val="bg1"/>
                </a:solidFill>
                <a:latin typeface="Calibri" panose="020F0502020204030204" pitchFamily="34" charset="0"/>
                <a:ea typeface="Arial"/>
                <a:cs typeface="Calibri" panose="020F0502020204030204" pitchFamily="34" charset="0"/>
                <a:sym typeface="Arial"/>
              </a:rPr>
              <a:t>Equity and food justice </a:t>
            </a:r>
          </a:p>
          <a:p>
            <a:pPr marL="457200" lvl="0" indent="-419100">
              <a:spcBef>
                <a:spcPts val="0"/>
              </a:spcBef>
              <a:buClr>
                <a:srgbClr val="FFFFFF"/>
              </a:buClr>
              <a:buSzPct val="100000"/>
            </a:pPr>
            <a:r>
              <a:rPr lang="en-US" sz="3000" dirty="0">
                <a:solidFill>
                  <a:schemeClr val="bg1"/>
                </a:solidFill>
                <a:latin typeface="Calibri" panose="020F0502020204030204" pitchFamily="34" charset="0"/>
                <a:ea typeface="Arial"/>
                <a:cs typeface="Calibri" panose="020F0502020204030204" pitchFamily="34" charset="0"/>
                <a:sym typeface="Arial"/>
              </a:rPr>
              <a:t>Health ramifications</a:t>
            </a:r>
          </a:p>
          <a:p>
            <a:pPr marL="457200" lvl="0" indent="-419100">
              <a:spcBef>
                <a:spcPts val="0"/>
              </a:spcBef>
              <a:buSzPct val="100000"/>
            </a:pPr>
            <a:r>
              <a:rPr lang="en-US" sz="3000" dirty="0">
                <a:solidFill>
                  <a:schemeClr val="bg1"/>
                </a:solidFill>
                <a:latin typeface="Calibri" panose="020F0502020204030204" pitchFamily="34" charset="0"/>
                <a:ea typeface="Arial"/>
                <a:cs typeface="Calibri" panose="020F0502020204030204" pitchFamily="34" charset="0"/>
                <a:sym typeface="Arial"/>
              </a:rPr>
              <a:t>HOT TOPIC in epidemiology, public health, oral health, nutrition, in reducing our water, energy and waste footprints on the earth.</a:t>
            </a:r>
          </a:p>
          <a:p>
            <a:pPr lvl="0">
              <a:spcBef>
                <a:spcPts val="0"/>
              </a:spcBef>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D892-A8B1-C043-B33C-B8EB1EC5E9D0}"/>
              </a:ext>
            </a:extLst>
          </p:cNvPr>
          <p:cNvSpPr>
            <a:spLocks noGrp="1"/>
          </p:cNvSpPr>
          <p:nvPr>
            <p:ph type="title"/>
          </p:nvPr>
        </p:nvSpPr>
        <p:spPr/>
        <p:txBody>
          <a:bodyPr/>
          <a:lstStyle/>
          <a:p>
            <a:r>
              <a:rPr lang="en-US" dirty="0"/>
              <a:t>The Photo-Evidence Tool</a:t>
            </a:r>
          </a:p>
        </p:txBody>
      </p:sp>
      <p:sp>
        <p:nvSpPr>
          <p:cNvPr id="3" name="Text Placeholder 2">
            <a:extLst>
              <a:ext uri="{FF2B5EF4-FFF2-40B4-BE49-F238E27FC236}">
                <a16:creationId xmlns:a16="http://schemas.microsoft.com/office/drawing/2014/main" id="{BDEBFF4A-1D79-AA48-9B66-1B6B2EB9682C}"/>
              </a:ext>
            </a:extLst>
          </p:cNvPr>
          <p:cNvSpPr>
            <a:spLocks noGrp="1"/>
          </p:cNvSpPr>
          <p:nvPr>
            <p:ph type="body" idx="1"/>
          </p:nvPr>
        </p:nvSpPr>
        <p:spPr>
          <a:xfrm>
            <a:off x="381000" y="1070892"/>
            <a:ext cx="8381999" cy="2210861"/>
          </a:xfrm>
        </p:spPr>
        <p:txBody>
          <a:bodyPr/>
          <a:lstStyle/>
          <a:p>
            <a:r>
              <a:rPr lang="en-US" dirty="0"/>
              <a:t>Documents how drinking water is provided at your site</a:t>
            </a:r>
          </a:p>
        </p:txBody>
      </p:sp>
      <p:pic>
        <p:nvPicPr>
          <p:cNvPr id="5" name="Content Placeholder 4" descr="drinking fountain with mop.png">
            <a:extLst>
              <a:ext uri="{FF2B5EF4-FFF2-40B4-BE49-F238E27FC236}">
                <a16:creationId xmlns:a16="http://schemas.microsoft.com/office/drawing/2014/main" id="{CC0E5E36-8F7F-4447-A598-97F28931DDC7}"/>
              </a:ext>
            </a:extLst>
          </p:cNvPr>
          <p:cNvPicPr>
            <a:picLocks noChangeAspect="1"/>
          </p:cNvPicPr>
          <p:nvPr/>
        </p:nvPicPr>
        <p:blipFill>
          <a:blip r:embed="rId3">
            <a:extLst>
              <a:ext uri="{28A0092B-C50C-407E-A947-70E740481C1C}">
                <a14:useLocalDpi xmlns:a14="http://schemas.microsoft.com/office/drawing/2010/main" val="0"/>
              </a:ext>
            </a:extLst>
          </a:blip>
          <a:srcRect t="13644" b="13644"/>
          <a:stretch>
            <a:fillRect/>
          </a:stretch>
        </p:blipFill>
        <p:spPr bwMode="auto">
          <a:xfrm>
            <a:off x="853802" y="2545750"/>
            <a:ext cx="4254760" cy="41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66298829-537E-AD40-B57A-AA665DCFF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591" y="2187162"/>
            <a:ext cx="3375384" cy="4500512"/>
          </a:xfrm>
          <a:prstGeom prst="rect">
            <a:avLst/>
          </a:prstGeom>
        </p:spPr>
      </p:pic>
    </p:spTree>
    <p:extLst>
      <p:ext uri="{BB962C8B-B14F-4D97-AF65-F5344CB8AC3E}">
        <p14:creationId xmlns:p14="http://schemas.microsoft.com/office/powerpoint/2010/main" val="3468676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81012" y="142517"/>
            <a:ext cx="5570913" cy="894983"/>
          </a:xfrm>
          <a:prstGeom prst="rect">
            <a:avLst/>
          </a:prstGeom>
          <a:noFill/>
          <a:ln>
            <a:noFill/>
          </a:ln>
        </p:spPr>
        <p:txBody>
          <a:bodyPr lIns="0" tIns="0" rIns="0" bIns="0" anchor="t" anchorCtr="0">
            <a:noAutofit/>
          </a:bodyPr>
          <a:lstStyle/>
          <a:p>
            <a:pPr lvl="0">
              <a:buSzPct val="25000"/>
            </a:pPr>
            <a:r>
              <a:rPr lang="en-US" dirty="0"/>
              <a:t>Photo-taking Protocol</a:t>
            </a:r>
            <a:endParaRPr lang="en-US" sz="4800" b="0" i="0" u="none" strike="noStrike" cap="none" dirty="0">
              <a:solidFill>
                <a:srgbClr val="FFFFB9"/>
              </a:solidFill>
              <a:latin typeface="Calibri"/>
              <a:ea typeface="Calibri"/>
              <a:cs typeface="Calibri"/>
              <a:sym typeface="Calibri"/>
            </a:endParaRPr>
          </a:p>
        </p:txBody>
      </p:sp>
      <p:pic>
        <p:nvPicPr>
          <p:cNvPr id="155" name="Shape 155"/>
          <p:cNvPicPr preferRelativeResize="0"/>
          <p:nvPr/>
        </p:nvPicPr>
        <p:blipFill rotWithShape="1">
          <a:blip r:embed="rId3">
            <a:alphaModFix/>
          </a:blip>
          <a:srcRect/>
          <a:stretch/>
        </p:blipFill>
        <p:spPr>
          <a:xfrm>
            <a:off x="5784542" y="2094135"/>
            <a:ext cx="3200400" cy="4141800"/>
          </a:xfrm>
          <a:prstGeom prst="rect">
            <a:avLst/>
          </a:prstGeom>
          <a:noFill/>
          <a:ln w="25400" cap="flat" cmpd="sng">
            <a:solidFill>
              <a:schemeClr val="dk1"/>
            </a:solidFill>
            <a:prstDash val="solid"/>
            <a:round/>
            <a:headEnd type="none" w="med" len="med"/>
            <a:tailEnd type="none" w="med" len="med"/>
          </a:ln>
        </p:spPr>
      </p:pic>
      <p:sp>
        <p:nvSpPr>
          <p:cNvPr id="156" name="Shape 156"/>
          <p:cNvSpPr txBox="1"/>
          <p:nvPr/>
        </p:nvSpPr>
        <p:spPr>
          <a:xfrm>
            <a:off x="1447800" y="2743200"/>
            <a:ext cx="12191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lt1"/>
                </a:solidFill>
                <a:latin typeface="Calibri"/>
                <a:ea typeface="Calibri"/>
                <a:cs typeface="Calibri"/>
                <a:sym typeface="Calibri"/>
              </a:rPr>
              <a:t>111 pages</a:t>
            </a:r>
          </a:p>
        </p:txBody>
      </p:sp>
      <p:pic>
        <p:nvPicPr>
          <p:cNvPr id="157" name="Shape 157"/>
          <p:cNvPicPr preferRelativeResize="0"/>
          <p:nvPr/>
        </p:nvPicPr>
        <p:blipFill rotWithShape="1">
          <a:blip r:embed="rId4">
            <a:alphaModFix/>
          </a:blip>
          <a:srcRect/>
          <a:stretch/>
        </p:blipFill>
        <p:spPr>
          <a:xfrm>
            <a:off x="381012" y="1026271"/>
            <a:ext cx="3048000" cy="3944400"/>
          </a:xfrm>
          <a:prstGeom prst="rect">
            <a:avLst/>
          </a:prstGeom>
          <a:noFill/>
          <a:ln w="25400" cap="flat" cmpd="sng">
            <a:solidFill>
              <a:schemeClr val="dk1"/>
            </a:solidFill>
            <a:prstDash val="solid"/>
            <a:round/>
            <a:headEnd type="none" w="med" len="med"/>
            <a:tailEnd type="none" w="med" len="med"/>
          </a:ln>
        </p:spPr>
      </p:pic>
      <p:sp>
        <p:nvSpPr>
          <p:cNvPr id="158" name="Shape 158"/>
          <p:cNvSpPr txBox="1"/>
          <p:nvPr/>
        </p:nvSpPr>
        <p:spPr>
          <a:xfrm>
            <a:off x="2048691" y="2252383"/>
            <a:ext cx="152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rgbClr val="C00000"/>
                </a:solidFill>
                <a:latin typeface="Calibri"/>
                <a:ea typeface="Calibri"/>
                <a:cs typeface="Calibri"/>
                <a:sym typeface="Calibri"/>
              </a:rPr>
              <a:t>Protocol</a:t>
            </a:r>
          </a:p>
          <a:p>
            <a:pPr marL="0" marR="0" lvl="0" indent="0" algn="l" rtl="0">
              <a:spcBef>
                <a:spcPts val="0"/>
              </a:spcBef>
              <a:buSzPct val="25000"/>
              <a:buNone/>
            </a:pPr>
            <a:r>
              <a:rPr lang="en-US" sz="1800" b="1" dirty="0">
                <a:solidFill>
                  <a:srgbClr val="C00000"/>
                </a:solidFill>
                <a:latin typeface="Calibri"/>
                <a:ea typeface="Calibri"/>
                <a:cs typeface="Calibri"/>
                <a:sym typeface="Calibri"/>
              </a:rPr>
              <a:t>10 Pages</a:t>
            </a:r>
          </a:p>
        </p:txBody>
      </p:sp>
      <p:sp>
        <p:nvSpPr>
          <p:cNvPr id="159" name="Shape 159"/>
          <p:cNvSpPr txBox="1"/>
          <p:nvPr/>
        </p:nvSpPr>
        <p:spPr>
          <a:xfrm>
            <a:off x="6858000" y="3105837"/>
            <a:ext cx="1524000" cy="646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rgbClr val="C00000"/>
                </a:solidFill>
                <a:latin typeface="Calibri"/>
                <a:ea typeface="Calibri"/>
                <a:cs typeface="Calibri"/>
                <a:sym typeface="Calibri"/>
              </a:rPr>
              <a:t>Checklist</a:t>
            </a:r>
          </a:p>
          <a:p>
            <a:pPr marL="0" marR="0" lvl="0" indent="0" algn="l" rtl="0">
              <a:spcBef>
                <a:spcPts val="0"/>
              </a:spcBef>
              <a:buSzPct val="25000"/>
              <a:buNone/>
            </a:pPr>
            <a:r>
              <a:rPr lang="en-US" sz="1800" b="1" dirty="0">
                <a:solidFill>
                  <a:srgbClr val="C00000"/>
                </a:solidFill>
                <a:latin typeface="Calibri"/>
                <a:ea typeface="Calibri"/>
                <a:cs typeface="Calibri"/>
                <a:sym typeface="Calibri"/>
              </a:rPr>
              <a:t>2 Pages</a:t>
            </a:r>
          </a:p>
        </p:txBody>
      </p:sp>
      <p:pic>
        <p:nvPicPr>
          <p:cNvPr id="160" name="Shape 160"/>
          <p:cNvPicPr preferRelativeResize="0"/>
          <p:nvPr/>
        </p:nvPicPr>
        <p:blipFill rotWithShape="1">
          <a:blip r:embed="rId5">
            <a:alphaModFix/>
          </a:blip>
          <a:srcRect/>
          <a:stretch/>
        </p:blipFill>
        <p:spPr>
          <a:xfrm>
            <a:off x="3146218" y="3660035"/>
            <a:ext cx="2421000" cy="3133200"/>
          </a:xfrm>
          <a:prstGeom prst="rect">
            <a:avLst/>
          </a:prstGeom>
          <a:noFill/>
          <a:ln w="25400" cap="flat" cmpd="sng">
            <a:solidFill>
              <a:schemeClr val="dk1"/>
            </a:solidFill>
            <a:prstDash val="solid"/>
            <a:round/>
            <a:headEnd type="none" w="med" len="med"/>
            <a:tailEnd type="none" w="med" len="med"/>
          </a:ln>
        </p:spPr>
      </p:pic>
      <p:pic>
        <p:nvPicPr>
          <p:cNvPr id="161" name="Shape 161"/>
          <p:cNvPicPr preferRelativeResize="0"/>
          <p:nvPr/>
        </p:nvPicPr>
        <p:blipFill rotWithShape="1">
          <a:blip r:embed="rId6">
            <a:alphaModFix/>
          </a:blip>
          <a:srcRect/>
          <a:stretch/>
        </p:blipFill>
        <p:spPr>
          <a:xfrm>
            <a:off x="3572703" y="1026285"/>
            <a:ext cx="2989800" cy="2310300"/>
          </a:xfrm>
          <a:prstGeom prst="rect">
            <a:avLst/>
          </a:prstGeom>
          <a:noFill/>
          <a:ln w="25400" cap="flat" cmpd="sng">
            <a:solidFill>
              <a:schemeClr val="dk1"/>
            </a:solidFill>
            <a:prstDash val="solid"/>
            <a:round/>
            <a:headEnd type="none" w="med" len="med"/>
            <a:tailEnd type="none" w="med" len="med"/>
          </a:ln>
        </p:spPr>
      </p:pic>
      <p:sp>
        <p:nvSpPr>
          <p:cNvPr id="162" name="Shape 162"/>
          <p:cNvSpPr txBox="1"/>
          <p:nvPr/>
        </p:nvSpPr>
        <p:spPr>
          <a:xfrm>
            <a:off x="3594718" y="3660035"/>
            <a:ext cx="1524000" cy="646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rgbClr val="C00000"/>
                </a:solidFill>
                <a:latin typeface="Calibri"/>
                <a:ea typeface="Calibri"/>
                <a:cs typeface="Calibri"/>
                <a:sym typeface="Calibri"/>
              </a:rPr>
              <a:t>Photo Type Cards</a:t>
            </a:r>
          </a:p>
        </p:txBody>
      </p:sp>
      <p:sp>
        <p:nvSpPr>
          <p:cNvPr id="163" name="Shape 163"/>
          <p:cNvSpPr txBox="1"/>
          <p:nvPr/>
        </p:nvSpPr>
        <p:spPr>
          <a:xfrm>
            <a:off x="3916632" y="1601510"/>
            <a:ext cx="1524000" cy="923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rgbClr val="C00000"/>
                </a:solidFill>
                <a:latin typeface="Calibri"/>
                <a:ea typeface="Calibri"/>
                <a:cs typeface="Calibri"/>
                <a:sym typeface="Calibri"/>
              </a:rPr>
              <a:t>Source Information Cards</a:t>
            </a:r>
          </a:p>
        </p:txBody>
      </p:sp>
      <p:sp>
        <p:nvSpPr>
          <p:cNvPr id="2" name="TextBox 1">
            <a:extLst>
              <a:ext uri="{FF2B5EF4-FFF2-40B4-BE49-F238E27FC236}">
                <a16:creationId xmlns:a16="http://schemas.microsoft.com/office/drawing/2014/main" id="{EEC5EAFE-CD37-1C49-90D2-59A9990C71B7}"/>
              </a:ext>
            </a:extLst>
          </p:cNvPr>
          <p:cNvSpPr txBox="1"/>
          <p:nvPr/>
        </p:nvSpPr>
        <p:spPr>
          <a:xfrm>
            <a:off x="6906432" y="621939"/>
            <a:ext cx="2121922" cy="1077218"/>
          </a:xfrm>
          <a:prstGeom prst="rect">
            <a:avLst/>
          </a:prstGeom>
          <a:noFill/>
        </p:spPr>
        <p:txBody>
          <a:bodyPr wrap="square" rtlCol="0">
            <a:spAutoFit/>
          </a:bodyPr>
          <a:lstStyle/>
          <a:p>
            <a:pPr algn="r"/>
            <a:r>
              <a:rPr lang="en-US" sz="3200" dirty="0">
                <a:solidFill>
                  <a:schemeClr val="tx2"/>
                </a:solidFill>
                <a:latin typeface="Calibri" panose="020F0502020204030204" pitchFamily="34" charset="0"/>
                <a:cs typeface="Calibri" panose="020F0502020204030204" pitchFamily="34" charset="0"/>
              </a:rPr>
              <a:t>Project </a:t>
            </a:r>
            <a:r>
              <a:rPr lang="en-US" sz="3200" dirty="0">
                <a:solidFill>
                  <a:schemeClr val="tx2"/>
                </a:solidFill>
                <a:latin typeface="Calibri" panose="020F0502020204030204" pitchFamily="34" charset="0"/>
                <a:ea typeface="Calibri"/>
                <a:cs typeface="Calibri" panose="020F0502020204030204" pitchFamily="34" charset="0"/>
                <a:sym typeface="Calibri"/>
              </a:rPr>
              <a:t>Documents</a:t>
            </a:r>
            <a:endParaRPr lang="en-US" dirty="0">
              <a:solidFill>
                <a:schemeClr val="tx2"/>
              </a:solidFill>
              <a:latin typeface="Calibri" panose="020F0502020204030204" pitchFamily="34" charset="0"/>
              <a:cs typeface="Calibri" panose="020F0502020204030204" pitchFamily="34" charset="0"/>
            </a:endParaRPr>
          </a:p>
        </p:txBody>
      </p:sp>
    </p:spTree>
  </p:cSld>
  <p:clrMapOvr>
    <a:masterClrMapping/>
  </p:clrMapOvr>
  <p:transition>
    <p:fade/>
  </p:transition>
</p:sld>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3319</TotalTime>
  <Words>7376</Words>
  <Application>Microsoft Macintosh PowerPoint</Application>
  <PresentationFormat>On-screen Show (4:3)</PresentationFormat>
  <Paragraphs>392</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Times New Roman</vt:lpstr>
      <vt:lpstr>Calibri</vt:lpstr>
      <vt:lpstr>Arial</vt:lpstr>
      <vt:lpstr>Noto Sans Symbols</vt:lpstr>
      <vt:lpstr>Quattrocento Sans</vt:lpstr>
      <vt:lpstr>Blue Segoe 4-3 template-template_April-17-2007</vt:lpstr>
      <vt:lpstr>AQWA: Using a Photo-Evidence Tool to Assess Quality of Drinking Water Access in Schools    </vt:lpstr>
      <vt:lpstr>Why … THIS?</vt:lpstr>
      <vt:lpstr>PowerPoint Presentation</vt:lpstr>
      <vt:lpstr>Research Team </vt:lpstr>
      <vt:lpstr>Your Role as Citizen Scientists</vt:lpstr>
      <vt:lpstr>Long-Term Project Goals</vt:lpstr>
      <vt:lpstr>Why … YOU?</vt:lpstr>
      <vt:lpstr>The Photo-Evidence Tool</vt:lpstr>
      <vt:lpstr>Photo-taking Protocol</vt:lpstr>
      <vt:lpstr>Photo-taking Protocol</vt:lpstr>
      <vt:lpstr>What is a “water source?”</vt:lpstr>
      <vt:lpstr>Step #1:  Map and Label Water Sources</vt:lpstr>
      <vt:lpstr>Step #1:  Map and Label Water Sources</vt:lpstr>
      <vt:lpstr>Numbering Water Sources on Map</vt:lpstr>
      <vt:lpstr>Labeling Water Spouts</vt:lpstr>
      <vt:lpstr>Step #2:  Create Source Information Cards</vt:lpstr>
      <vt:lpstr>Step #2:  Create Source Information Cards</vt:lpstr>
      <vt:lpstr>Example of Completed  Source Information Card</vt:lpstr>
      <vt:lpstr>Complete one Source Information Card for each water source.</vt:lpstr>
      <vt:lpstr>Step #3:  Create Source ID Labels</vt:lpstr>
      <vt:lpstr>Step #3:  Create Source ID Labels</vt:lpstr>
      <vt:lpstr>Step #4:  Create Photo-Type Cards</vt:lpstr>
      <vt:lpstr>Step #4:  Create Photo-Type Cards</vt:lpstr>
      <vt:lpstr>Step #5:  Take Photographs</vt:lpstr>
      <vt:lpstr>Step #5:  Take Photographs – 7 types</vt:lpstr>
      <vt:lpstr>Step #5:  Take Photographs – 7 types</vt:lpstr>
      <vt:lpstr>Step #5:  Take Photographs – 7 types</vt:lpstr>
      <vt:lpstr>Step #5:  Take Photographs – 7 types</vt:lpstr>
      <vt:lpstr>Re-cap:  Some photos are required for each water source:   </vt:lpstr>
      <vt:lpstr>Re-cap:  When there is more than one spout, take the following photos for each of them:</vt:lpstr>
      <vt:lpstr>IMPORTANT!</vt:lpstr>
      <vt:lpstr>Step #6:  Upload Map and Photos</vt:lpstr>
      <vt:lpstr>Step #6:  Upload Map and Photos</vt:lpstr>
      <vt:lpstr>Interpreting and reporting your data</vt:lpstr>
      <vt:lpstr>That’s it!</vt:lpstr>
      <vt:lpstr>The Photo-evidence tool was developed by University of California - Nutrition Policy Institute University of California – San Francisco University of Washington – Center for Public Health Nutrition With assistance from America’s ToothFairy:  National Children’s Oral Health Foundation Funded by The Robert Wood Johnson Foundation Healthy Eating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Drinking Water  in Schools   Photo-Evidence Training for  HOSA &amp; FCCLA Chapters</dc:title>
  <dc:creator>marypod</dc:creator>
  <cp:lastModifiedBy>Christina E Hecht</cp:lastModifiedBy>
  <cp:revision>108</cp:revision>
  <dcterms:modified xsi:type="dcterms:W3CDTF">2020-07-22T18:30:56Z</dcterms:modified>
</cp:coreProperties>
</file>